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4.xml" ContentType="application/vnd.openxmlformats-officedocument.presentationml.tags+xml"/>
  <Override PartName="/ppt/notesSlides/notesSlide3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6" r:id="rId2"/>
    <p:sldId id="365" r:id="rId3"/>
    <p:sldId id="366" r:id="rId4"/>
    <p:sldId id="297" r:id="rId5"/>
    <p:sldId id="401" r:id="rId6"/>
    <p:sldId id="397" r:id="rId7"/>
    <p:sldId id="258" r:id="rId8"/>
    <p:sldId id="420" r:id="rId9"/>
    <p:sldId id="405" r:id="rId10"/>
    <p:sldId id="392" r:id="rId11"/>
    <p:sldId id="316" r:id="rId12"/>
    <p:sldId id="285" r:id="rId13"/>
    <p:sldId id="415" r:id="rId14"/>
    <p:sldId id="416" r:id="rId15"/>
    <p:sldId id="289" r:id="rId16"/>
    <p:sldId id="288" r:id="rId17"/>
    <p:sldId id="463" r:id="rId18"/>
    <p:sldId id="368" r:id="rId19"/>
    <p:sldId id="332" r:id="rId20"/>
    <p:sldId id="419" r:id="rId21"/>
    <p:sldId id="421" r:id="rId22"/>
    <p:sldId id="423" r:id="rId23"/>
    <p:sldId id="422" r:id="rId24"/>
    <p:sldId id="424" r:id="rId25"/>
    <p:sldId id="425" r:id="rId26"/>
    <p:sldId id="441" r:id="rId27"/>
    <p:sldId id="426" r:id="rId28"/>
    <p:sldId id="467" r:id="rId29"/>
    <p:sldId id="427" r:id="rId30"/>
    <p:sldId id="468" r:id="rId31"/>
    <p:sldId id="429" r:id="rId32"/>
    <p:sldId id="333" r:id="rId33"/>
    <p:sldId id="440" r:id="rId34"/>
    <p:sldId id="470" r:id="rId35"/>
    <p:sldId id="367" r:id="rId36"/>
    <p:sldId id="319" r:id="rId37"/>
    <p:sldId id="436" r:id="rId38"/>
    <p:sldId id="284" r:id="rId39"/>
    <p:sldId id="471" r:id="rId40"/>
    <p:sldId id="472" r:id="rId41"/>
    <p:sldId id="473" r:id="rId42"/>
    <p:sldId id="474" r:id="rId43"/>
    <p:sldId id="475" r:id="rId44"/>
    <p:sldId id="476" r:id="rId45"/>
    <p:sldId id="477" r:id="rId46"/>
    <p:sldId id="478" r:id="rId47"/>
    <p:sldId id="479" r:id="rId48"/>
    <p:sldId id="480" r:id="rId49"/>
    <p:sldId id="481" r:id="rId50"/>
    <p:sldId id="482" r:id="rId5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6228"/>
    <a:srgbClr val="E1E5E1"/>
    <a:srgbClr val="517543"/>
    <a:srgbClr val="00FF00"/>
    <a:srgbClr val="607E56"/>
    <a:srgbClr val="F1F3F1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77110" autoAdjust="0"/>
  </p:normalViewPr>
  <p:slideViewPr>
    <p:cSldViewPr>
      <p:cViewPr varScale="1">
        <p:scale>
          <a:sx n="68" d="100"/>
          <a:sy n="68" d="100"/>
        </p:scale>
        <p:origin x="1339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1" d="100"/>
          <a:sy n="71" d="100"/>
        </p:scale>
        <p:origin x="322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F:\mybackups\Educacao\Mestrado-UFF\Dissertacao\repo\Avalia&#231;&#227;o\Performanc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b="1">
                <a:solidFill>
                  <a:schemeClr val="tx1"/>
                </a:solidFill>
              </a:rPr>
              <a:t>Performance per Repository size (# commits)</a:t>
            </a:r>
            <a:r>
              <a:rPr lang="pt-BR" b="1" baseline="0">
                <a:solidFill>
                  <a:schemeClr val="tx1"/>
                </a:solidFill>
              </a:rPr>
              <a:t> </a:t>
            </a:r>
            <a:endParaRPr lang="pt-BR" b="1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'Dados por Commit'!$G$3</c:f>
              <c:strCache>
                <c:ptCount val="1"/>
                <c:pt idx="0">
                  <c:v>Insert 1st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Commit'!$G$4:$G$13</c:f>
              <c:numCache>
                <c:formatCode>General</c:formatCode>
                <c:ptCount val="10"/>
                <c:pt idx="0">
                  <c:v>12.4</c:v>
                </c:pt>
                <c:pt idx="1">
                  <c:v>20.8</c:v>
                </c:pt>
                <c:pt idx="2">
                  <c:v>42.4</c:v>
                </c:pt>
                <c:pt idx="3">
                  <c:v>49.6</c:v>
                </c:pt>
                <c:pt idx="4">
                  <c:v>40</c:v>
                </c:pt>
                <c:pt idx="5">
                  <c:v>39</c:v>
                </c:pt>
                <c:pt idx="6">
                  <c:v>155.80000000000001</c:v>
                </c:pt>
                <c:pt idx="7">
                  <c:v>102</c:v>
                </c:pt>
                <c:pt idx="8">
                  <c:v>110</c:v>
                </c:pt>
                <c:pt idx="9">
                  <c:v>196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97E-4880-8ABD-9F4E3D92C43C}"/>
            </c:ext>
          </c:extLst>
        </c:ser>
        <c:ser>
          <c:idx val="1"/>
          <c:order val="1"/>
          <c:tx>
            <c:strRef>
              <c:f>'Dados por Commit'!$H$3</c:f>
              <c:strCache>
                <c:ptCount val="1"/>
                <c:pt idx="0">
                  <c:v>Insert 2nd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Commit'!$H$4:$H$13</c:f>
              <c:numCache>
                <c:formatCode>General</c:formatCode>
                <c:ptCount val="10"/>
                <c:pt idx="0">
                  <c:v>16.100000000000001</c:v>
                </c:pt>
                <c:pt idx="1">
                  <c:v>22.6</c:v>
                </c:pt>
                <c:pt idx="2">
                  <c:v>46</c:v>
                </c:pt>
                <c:pt idx="3">
                  <c:v>46.6</c:v>
                </c:pt>
                <c:pt idx="4">
                  <c:v>37.4</c:v>
                </c:pt>
                <c:pt idx="5">
                  <c:v>36</c:v>
                </c:pt>
                <c:pt idx="6">
                  <c:v>129</c:v>
                </c:pt>
                <c:pt idx="7">
                  <c:v>95</c:v>
                </c:pt>
                <c:pt idx="8">
                  <c:v>102</c:v>
                </c:pt>
                <c:pt idx="9">
                  <c:v>158.6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97E-4880-8ABD-9F4E3D92C43C}"/>
            </c:ext>
          </c:extLst>
        </c:ser>
        <c:ser>
          <c:idx val="2"/>
          <c:order val="2"/>
          <c:tx>
            <c:strRef>
              <c:f>'Dados por Commit'!$I$3</c:f>
              <c:strCache>
                <c:ptCount val="1"/>
                <c:pt idx="0">
                  <c:v>Check Branches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Commit'!$I$4:$I$13</c:f>
              <c:numCache>
                <c:formatCode>General</c:formatCode>
                <c:ptCount val="10"/>
                <c:pt idx="0">
                  <c:v>1.7</c:v>
                </c:pt>
                <c:pt idx="1">
                  <c:v>1.8</c:v>
                </c:pt>
                <c:pt idx="2">
                  <c:v>5.9</c:v>
                </c:pt>
                <c:pt idx="3">
                  <c:v>4.2</c:v>
                </c:pt>
                <c:pt idx="4">
                  <c:v>1.4</c:v>
                </c:pt>
                <c:pt idx="5">
                  <c:v>1.6</c:v>
                </c:pt>
                <c:pt idx="6">
                  <c:v>1.6</c:v>
                </c:pt>
                <c:pt idx="7">
                  <c:v>2</c:v>
                </c:pt>
                <c:pt idx="8">
                  <c:v>2.1</c:v>
                </c:pt>
                <c:pt idx="9">
                  <c:v>3.4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97E-4880-8ABD-9F4E3D92C43C}"/>
            </c:ext>
          </c:extLst>
        </c:ser>
        <c:ser>
          <c:idx val="3"/>
          <c:order val="3"/>
          <c:tx>
            <c:strRef>
              <c:f>'Dados por Commit'!$J$3</c:f>
              <c:strCache>
                <c:ptCount val="1"/>
                <c:pt idx="0">
                  <c:v>Update Topology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Commit'!$J$4:$J$13</c:f>
              <c:numCache>
                <c:formatCode>General</c:formatCode>
                <c:ptCount val="10"/>
                <c:pt idx="0">
                  <c:v>4.4000000000000004</c:v>
                </c:pt>
                <c:pt idx="1">
                  <c:v>5.2</c:v>
                </c:pt>
                <c:pt idx="2">
                  <c:v>6.8</c:v>
                </c:pt>
                <c:pt idx="3">
                  <c:v>7.3</c:v>
                </c:pt>
                <c:pt idx="4">
                  <c:v>9.4</c:v>
                </c:pt>
                <c:pt idx="5">
                  <c:v>9.6</c:v>
                </c:pt>
                <c:pt idx="6">
                  <c:v>10.6</c:v>
                </c:pt>
                <c:pt idx="7">
                  <c:v>18</c:v>
                </c:pt>
                <c:pt idx="8">
                  <c:v>19.3</c:v>
                </c:pt>
                <c:pt idx="9">
                  <c:v>40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897E-4880-8ABD-9F4E3D92C43C}"/>
            </c:ext>
          </c:extLst>
        </c:ser>
        <c:ser>
          <c:idx val="4"/>
          <c:order val="4"/>
          <c:tx>
            <c:strRef>
              <c:f>'Dados por Commit'!$K$3</c:f>
              <c:strCache>
                <c:ptCount val="1"/>
                <c:pt idx="0">
                  <c:v>Commit History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Commit'!$K$4:$K$13</c:f>
              <c:numCache>
                <c:formatCode>General</c:formatCode>
                <c:ptCount val="10"/>
                <c:pt idx="0">
                  <c:v>3.5</c:v>
                </c:pt>
                <c:pt idx="1">
                  <c:v>5.6</c:v>
                </c:pt>
                <c:pt idx="2">
                  <c:v>18.399999999999999</c:v>
                </c:pt>
                <c:pt idx="3">
                  <c:v>3.7</c:v>
                </c:pt>
                <c:pt idx="4">
                  <c:v>65</c:v>
                </c:pt>
                <c:pt idx="5">
                  <c:v>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97E-4880-8ABD-9F4E3D92C43C}"/>
            </c:ext>
          </c:extLst>
        </c:ser>
        <c:ser>
          <c:idx val="5"/>
          <c:order val="5"/>
          <c:tx>
            <c:strRef>
              <c:f>'Dados por Commit'!$L$3</c:f>
              <c:strCache>
                <c:ptCount val="1"/>
                <c:pt idx="0">
                  <c:v>Topology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Commit'!$L$4:$L$13</c:f>
              <c:numCache>
                <c:formatCode>General</c:formatCode>
                <c:ptCount val="10"/>
                <c:pt idx="0">
                  <c:v>2.7</c:v>
                </c:pt>
                <c:pt idx="1">
                  <c:v>3.2</c:v>
                </c:pt>
                <c:pt idx="2">
                  <c:v>3.4</c:v>
                </c:pt>
                <c:pt idx="3">
                  <c:v>21.3</c:v>
                </c:pt>
                <c:pt idx="4">
                  <c:v>4.0999999999999996</c:v>
                </c:pt>
                <c:pt idx="5">
                  <c:v>4.2</c:v>
                </c:pt>
                <c:pt idx="6">
                  <c:v>17</c:v>
                </c:pt>
                <c:pt idx="7">
                  <c:v>18</c:v>
                </c:pt>
                <c:pt idx="8">
                  <c:v>18.2</c:v>
                </c:pt>
                <c:pt idx="9">
                  <c:v>19.399999999999999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897E-4880-8ABD-9F4E3D92C4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76232000"/>
        <c:axId val="276233568"/>
      </c:scatterChart>
      <c:valAx>
        <c:axId val="2762320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5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sz="1050" b="1">
                    <a:solidFill>
                      <a:schemeClr val="tx1"/>
                    </a:solidFill>
                  </a:rPr>
                  <a:t>Number of commits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5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6233568"/>
        <c:crosses val="autoZero"/>
        <c:crossBetween val="midCat"/>
      </c:valAx>
      <c:valAx>
        <c:axId val="276233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5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sz="1050" b="1">
                    <a:solidFill>
                      <a:schemeClr val="tx1"/>
                    </a:solidFill>
                  </a:rPr>
                  <a:t>Time (in seconds)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5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62320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5546090143904421E-2"/>
          <c:y val="0.92828083989501331"/>
          <c:w val="0.82890781971219119"/>
          <c:h val="5.7226406481798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16C0E3-F6A2-434E-9198-B0767AB5C5F6}" type="datetimeFigureOut">
              <a:rPr lang="pt-BR" smtClean="0"/>
              <a:t>22/09/2016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A1E1D-883B-4127-AF70-95280FB8E8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92958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9F7DF-78E5-416E-9CFC-6444109AD54B}" type="datetimeFigureOut">
              <a:rPr lang="pt-BR" smtClean="0"/>
              <a:pPr/>
              <a:t>22/09/2016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6768D-756A-4A93-AFB3-3AF6428EC1F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1275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7842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308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39211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720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05598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79068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3494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36866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12383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08065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6897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19681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03988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98144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3041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5464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25057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36238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93122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43708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50166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4634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54865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Multiple</a:t>
            </a:r>
            <a:r>
              <a:rPr lang="en-US" baseline="0" dirty="0"/>
              <a:t> possible sequences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Number of projects: limitations from a statistical standpoint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Instrumentation (database over internet, home network usage)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Open source project: modus operand may be different from that of academic / corporate contexts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Participants selection: volunteers, may be biased, few number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Tasks execution: tasks involving DyeVC performed right after presenting the approach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74213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4375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69670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7881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9403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94713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20688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Falar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mudanças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respostas</a:t>
            </a:r>
            <a:r>
              <a:rPr lang="en-US" dirty="0"/>
              <a:t>, com e </a:t>
            </a:r>
            <a:r>
              <a:rPr lang="en-US" dirty="0" err="1"/>
              <a:t>sem</a:t>
            </a:r>
            <a:r>
              <a:rPr lang="en-US" dirty="0"/>
              <a:t> o </a:t>
            </a:r>
            <a:r>
              <a:rPr lang="en-US" dirty="0" err="1"/>
              <a:t>uso</a:t>
            </a:r>
            <a:r>
              <a:rPr lang="en-US" dirty="0"/>
              <a:t> do DyeVC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53379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28195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0830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Promoted on the eclipse.org homepage, Twitter, Facebook, and Google +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1069 individual responses were received and 876 completed the survey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Principais CVCS </a:t>
            </a:r>
            <a:r>
              <a:rPr lang="pt-BR" dirty="0" err="1"/>
              <a:t>vs</a:t>
            </a:r>
            <a:r>
              <a:rPr lang="pt-BR" dirty="0"/>
              <a:t> DVCS: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dirty="0"/>
              <a:t>2010: 70% </a:t>
            </a:r>
            <a:r>
              <a:rPr lang="pt-BR" dirty="0" err="1"/>
              <a:t>vs</a:t>
            </a:r>
            <a:r>
              <a:rPr lang="pt-BR" dirty="0"/>
              <a:t> 10%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dirty="0"/>
              <a:t>2011: 60% </a:t>
            </a:r>
            <a:r>
              <a:rPr lang="pt-BR" dirty="0" err="1"/>
              <a:t>vs</a:t>
            </a:r>
            <a:r>
              <a:rPr lang="pt-BR" dirty="0"/>
              <a:t> 18%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dirty="0"/>
              <a:t>2012: 55% </a:t>
            </a:r>
            <a:r>
              <a:rPr lang="pt-BR" dirty="0" err="1"/>
              <a:t>vs</a:t>
            </a:r>
            <a:r>
              <a:rPr lang="pt-BR" dirty="0"/>
              <a:t> 31%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dirty="0"/>
              <a:t>2013: 45% </a:t>
            </a:r>
            <a:r>
              <a:rPr lang="pt-BR" dirty="0" err="1"/>
              <a:t>vs</a:t>
            </a:r>
            <a:r>
              <a:rPr lang="pt-BR" baseline="0"/>
              <a:t> 45%</a:t>
            </a:r>
            <a:endParaRPr lang="pt-BR" baseline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baseline="0" dirty="0"/>
              <a:t>2014: 35% </a:t>
            </a:r>
            <a:r>
              <a:rPr lang="pt-BR" baseline="0" dirty="0" err="1"/>
              <a:t>vs</a:t>
            </a:r>
            <a:r>
              <a:rPr lang="pt-BR" baseline="0" dirty="0"/>
              <a:t> 48%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339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Risk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Factors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Physical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distance</a:t>
            </a:r>
            <a:endParaRPr lang="pt-B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 zone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disparity</a:t>
            </a:r>
            <a:endParaRPr lang="pt-B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 expertise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Architecture</a:t>
            </a:r>
            <a:endParaRPr lang="pt-B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integration</a:t>
            </a:r>
            <a:endParaRPr lang="pt-B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 conf.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mngt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Vendor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support</a:t>
            </a:r>
            <a:endParaRPr lang="pt-B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Governmental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issues</a:t>
            </a:r>
            <a:endParaRPr lang="pt-B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</a:t>
            </a:r>
            <a:endParaRPr lang="pt-B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impression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remote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terms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3331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Proliferação</a:t>
            </a:r>
            <a:r>
              <a:rPr lang="en-US" dirty="0"/>
              <a:t> de </a:t>
            </a:r>
            <a:r>
              <a:rPr lang="en-US" dirty="0" err="1"/>
              <a:t>ramos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8296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523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6123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0100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ítulo 4"/>
          <p:cNvSpPr>
            <a:spLocks noGrp="1"/>
          </p:cNvSpPr>
          <p:nvPr userDrawn="1">
            <p:ph type="ctrTitle"/>
          </p:nvPr>
        </p:nvSpPr>
        <p:spPr>
          <a:xfrm>
            <a:off x="0" y="2"/>
            <a:ext cx="9144000" cy="2214577"/>
          </a:xfrm>
          <a:noFill/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pt-B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4" descr="http://www.ic.uff.br/~leomurta/images/IC-logo2.jpg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848600" y="5787309"/>
            <a:ext cx="1295400" cy="1080000"/>
          </a:xfrm>
          <a:prstGeom prst="rect">
            <a:avLst/>
          </a:prstGeom>
          <a:noFill/>
        </p:spPr>
      </p:pic>
      <p:sp>
        <p:nvSpPr>
          <p:cNvPr id="11" name="Retângulo 10"/>
          <p:cNvSpPr/>
          <p:nvPr userDrawn="1"/>
        </p:nvSpPr>
        <p:spPr>
          <a:xfrm>
            <a:off x="1213096" y="5787311"/>
            <a:ext cx="6635505" cy="1070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cxnSp>
        <p:nvCxnSpPr>
          <p:cNvPr id="10" name="Conector reto 9"/>
          <p:cNvCxnSpPr/>
          <p:nvPr userDrawn="1"/>
        </p:nvCxnSpPr>
        <p:spPr>
          <a:xfrm>
            <a:off x="0" y="5759382"/>
            <a:ext cx="9144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Subtítulo 5"/>
          <p:cNvSpPr>
            <a:spLocks noGrp="1"/>
          </p:cNvSpPr>
          <p:nvPr userDrawn="1">
            <p:ph type="subTitle" idx="1"/>
          </p:nvPr>
        </p:nvSpPr>
        <p:spPr>
          <a:xfrm>
            <a:off x="1213096" y="5787311"/>
            <a:ext cx="6635505" cy="1070691"/>
          </a:xfrm>
          <a:noFill/>
          <a:ln w="38100">
            <a:noFill/>
          </a:ln>
        </p:spPr>
        <p:txBody>
          <a:bodyPr anchor="ctr">
            <a:normAutofit lnSpcReduction="10000"/>
          </a:bodyPr>
          <a:lstStyle>
            <a:lvl1pPr algn="ctr">
              <a:buNone/>
              <a:defRPr/>
            </a:lvl1pPr>
          </a:lstStyle>
          <a:p>
            <a:r>
              <a:rPr lang="en-US" dirty="0">
                <a:solidFill>
                  <a:schemeClr val="tx1"/>
                </a:solidFill>
              </a:rPr>
              <a:t>Click to edit Master subtitle style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787311"/>
            <a:ext cx="1213095" cy="1079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9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A2BA9A60-3E8A-4807-8482-044BFC0D253D}" type="datetime1">
              <a:rPr lang="en-US" smtClean="0"/>
              <a:t>9/22/2016</a:t>
            </a:fld>
            <a:endParaRPr lang="en-US" dirty="0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901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9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077200" y="533400"/>
            <a:ext cx="10668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0" y="533400"/>
            <a:ext cx="8001000" cy="586740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9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A748B8F8-5A32-407B-B7B2-D5DBAD4EB5D2}" type="datetime1">
              <a:rPr lang="en-US" smtClean="0"/>
              <a:t>9/22/2016</a:t>
            </a:fld>
            <a:endParaRPr lang="en-US" dirty="0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901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9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52400" y="1143000"/>
            <a:ext cx="8839200" cy="5257800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9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FCC7381B-077C-47C6-AA1C-F6AB8C6DB8C8}" type="datetime1">
              <a:rPr lang="en-US" smtClean="0"/>
              <a:t>9/22/2016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901"/>
            <a:ext cx="4724400" cy="365125"/>
          </a:xfrm>
          <a:prstGeom prst="rect">
            <a:avLst/>
          </a:prstGeom>
        </p:spPr>
        <p:txBody>
          <a:bodyPr/>
          <a:lstStyle>
            <a:lvl1pPr algn="ctr">
              <a:defRPr sz="1400" b="1"/>
            </a:lvl1pPr>
          </a:lstStyle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9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Espaço Reservado para Título 1"/>
          <p:cNvSpPr>
            <a:spLocks noGrp="1"/>
          </p:cNvSpPr>
          <p:nvPr>
            <p:ph type="title"/>
          </p:nvPr>
        </p:nvSpPr>
        <p:spPr>
          <a:xfrm>
            <a:off x="0" y="500051"/>
            <a:ext cx="9143999" cy="493195"/>
          </a:xfrm>
          <a:prstGeom prst="rect">
            <a:avLst/>
          </a:prstGeom>
          <a:solidFill>
            <a:srgbClr val="4F6228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76200"/>
            <a:ext cx="9144000" cy="304800"/>
          </a:xfrm>
        </p:spPr>
        <p:txBody>
          <a:bodyPr>
            <a:no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pt-BR" dirty="0"/>
              <a:t>Seção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9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CF25A118-6498-41FC-A67A-93243D7DD330}" type="datetime1">
              <a:rPr lang="en-US" smtClean="0"/>
              <a:t>9/22/2016</a:t>
            </a:fld>
            <a:endParaRPr lang="en-US" dirty="0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901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9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42845" y="1600202"/>
            <a:ext cx="435295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35295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8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9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7CCC4134-D540-4CB2-AD53-A5F049DAD94C}" type="datetime1">
              <a:rPr lang="en-US" smtClean="0"/>
              <a:t>9/22/2016</a:t>
            </a:fld>
            <a:endParaRPr lang="en-US" dirty="0"/>
          </a:p>
        </p:txBody>
      </p:sp>
      <p:sp>
        <p:nvSpPr>
          <p:cNvPr id="9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901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10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9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Espaço Reservado para Texto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76200"/>
            <a:ext cx="9144000" cy="304800"/>
          </a:xfrm>
        </p:spPr>
        <p:txBody>
          <a:bodyPr>
            <a:no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pt-BR" dirty="0"/>
              <a:t>Seção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42845" y="1535113"/>
            <a:ext cx="435454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42845" y="2174875"/>
            <a:ext cx="435454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35613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35613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10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9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221D5D37-6803-476B-A0E7-1F17CE42497E}" type="datetime1">
              <a:rPr lang="en-US" smtClean="0"/>
              <a:t>9/22/2016</a:t>
            </a:fld>
            <a:endParaRPr lang="en-US" dirty="0"/>
          </a:p>
        </p:txBody>
      </p:sp>
      <p:sp>
        <p:nvSpPr>
          <p:cNvPr id="11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901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12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9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Espaço Reservado para Texto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76200"/>
            <a:ext cx="9144000" cy="304800"/>
          </a:xfrm>
        </p:spPr>
        <p:txBody>
          <a:bodyPr>
            <a:no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pt-BR" dirty="0"/>
              <a:t>Seção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6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9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BB618431-EAF0-47EA-A52A-9F169A010397}" type="datetime1">
              <a:rPr lang="en-US" smtClean="0"/>
              <a:t>9/22/2016</a:t>
            </a:fld>
            <a:endParaRPr lang="en-US" dirty="0"/>
          </a:p>
        </p:txBody>
      </p:sp>
      <p:sp>
        <p:nvSpPr>
          <p:cNvPr id="7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901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8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9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Espaço Reservado para Texto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76200"/>
            <a:ext cx="9144000" cy="304800"/>
          </a:xfrm>
        </p:spPr>
        <p:txBody>
          <a:bodyPr>
            <a:no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pt-BR" dirty="0"/>
              <a:t>Seção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9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9028DB16-1A60-4410-A95D-979CD6E848B2}" type="datetime1">
              <a:rPr lang="en-US" smtClean="0"/>
              <a:t>9/22/2016</a:t>
            </a:fld>
            <a:endParaRPr lang="en-US" dirty="0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901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9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76200"/>
            <a:ext cx="9144000" cy="304800"/>
          </a:xfrm>
        </p:spPr>
        <p:txBody>
          <a:bodyPr>
            <a:no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pt-BR" dirty="0"/>
              <a:t>Seção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9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B06002DE-E1C7-49A1-914C-167961869108}" type="datetime1">
              <a:rPr lang="en-US" smtClean="0"/>
              <a:t>9/22/2016</a:t>
            </a:fld>
            <a:endParaRPr lang="en-US" dirty="0"/>
          </a:p>
        </p:txBody>
      </p:sp>
      <p:sp>
        <p:nvSpPr>
          <p:cNvPr id="9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901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10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9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9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9E2ED2BF-4D26-41BD-B326-7D7F12D29368}" type="datetime1">
              <a:rPr lang="en-US" smtClean="0"/>
              <a:t>9/22/2016</a:t>
            </a:fld>
            <a:endParaRPr lang="en-US" dirty="0"/>
          </a:p>
        </p:txBody>
      </p:sp>
      <p:sp>
        <p:nvSpPr>
          <p:cNvPr id="9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901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10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9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ângulo 39"/>
          <p:cNvSpPr/>
          <p:nvPr userDrawn="1"/>
        </p:nvSpPr>
        <p:spPr>
          <a:xfrm>
            <a:off x="0" y="6500834"/>
            <a:ext cx="9144000" cy="35716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0" y="500051"/>
            <a:ext cx="9143999" cy="493195"/>
          </a:xfrm>
          <a:prstGeom prst="rect">
            <a:avLst/>
          </a:prstGeom>
          <a:solidFill>
            <a:srgbClr val="4F6228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1000076"/>
            <a:ext cx="9143998" cy="5429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8453822" y="1"/>
            <a:ext cx="690177" cy="500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-32" y="64929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fld id="{0D02832C-6CF9-4771-867F-2EC5DAB6C00A}" type="datetime1">
              <a:rPr lang="en-US" smtClean="0"/>
              <a:t>9/22/2016</a:t>
            </a:fld>
            <a:endParaRPr lang="en-US" dirty="0"/>
          </a:p>
        </p:txBody>
      </p:sp>
      <p:sp>
        <p:nvSpPr>
          <p:cNvPr id="14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2209800" y="6492901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15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7010432" y="6492901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2050" name="Picture 2" descr="http://www.faculdadedeodontologia.uff.br/images/uff.pn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981200" cy="50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Ø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microsoft.com/office/2007/relationships/hdphoto" Target="../media/hdphoto1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2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Topology Awareness for 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Distributed Version Control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Cristiano Cesário, Leonardo Murta </a:t>
            </a:r>
          </a:p>
          <a:p>
            <a:r>
              <a:rPr lang="en-US" sz="2000" b="1" dirty="0"/>
              <a:t>{ccesario, leomurta}@ic.uff.br</a:t>
            </a:r>
          </a:p>
          <a:p>
            <a:r>
              <a:rPr lang="en-US" sz="1400" dirty="0"/>
              <a:t>DyeVC is available at </a:t>
            </a:r>
            <a:r>
              <a:rPr lang="en-US" sz="1400" b="1" dirty="0"/>
              <a:t>github.com/gems-uff/dyevc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6"/>
    </mc:Choice>
    <mc:Fallback xmlns="">
      <p:transition spd="slow" advTm="185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DyeVC: Overview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Evaluation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Conclusion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525C2-573C-464F-BBDC-A45F189BAB8E}" type="datetime1">
              <a:rPr lang="en-US" smtClean="0"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47976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"/>
    </mc:Choice>
    <mc:Fallback xmlns="">
      <p:transition spd="slow" advTm="160"/>
    </mc:Fallback>
  </mc:AlternateContent>
  <p:extLst mod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aixaDeTexto 42"/>
          <p:cNvSpPr txBox="1"/>
          <p:nvPr/>
        </p:nvSpPr>
        <p:spPr>
          <a:xfrm>
            <a:off x="1719340" y="4575295"/>
            <a:ext cx="642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rep’</a:t>
            </a:r>
          </a:p>
        </p:txBody>
      </p:sp>
      <p:sp>
        <p:nvSpPr>
          <p:cNvPr id="58" name="CaixaDeTexto 57"/>
          <p:cNvSpPr txBox="1"/>
          <p:nvPr/>
        </p:nvSpPr>
        <p:spPr>
          <a:xfrm>
            <a:off x="3599510" y="4575295"/>
            <a:ext cx="642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rep’</a:t>
            </a:r>
          </a:p>
        </p:txBody>
      </p:sp>
      <p:sp>
        <p:nvSpPr>
          <p:cNvPr id="63" name="CaixaDeTexto 62"/>
          <p:cNvSpPr txBox="1"/>
          <p:nvPr/>
        </p:nvSpPr>
        <p:spPr>
          <a:xfrm>
            <a:off x="5376940" y="4563234"/>
            <a:ext cx="642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rep’</a:t>
            </a:r>
          </a:p>
        </p:txBody>
      </p:sp>
      <p:sp>
        <p:nvSpPr>
          <p:cNvPr id="62" name="CaixaDeTexto 61"/>
          <p:cNvSpPr txBox="1"/>
          <p:nvPr/>
        </p:nvSpPr>
        <p:spPr>
          <a:xfrm>
            <a:off x="5376940" y="4087461"/>
            <a:ext cx="642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rep</a:t>
            </a:r>
          </a:p>
        </p:txBody>
      </p:sp>
      <p:sp>
        <p:nvSpPr>
          <p:cNvPr id="57" name="CaixaDeTexto 56"/>
          <p:cNvSpPr txBox="1"/>
          <p:nvPr/>
        </p:nvSpPr>
        <p:spPr>
          <a:xfrm>
            <a:off x="3599510" y="4099522"/>
            <a:ext cx="642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rep</a:t>
            </a:r>
          </a:p>
        </p:txBody>
      </p:sp>
      <p:sp>
        <p:nvSpPr>
          <p:cNvPr id="42" name="CaixaDeTexto 41"/>
          <p:cNvSpPr txBox="1"/>
          <p:nvPr/>
        </p:nvSpPr>
        <p:spPr>
          <a:xfrm>
            <a:off x="1719340" y="4099522"/>
            <a:ext cx="642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rep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26D9D-4483-44EF-8710-DB111ECC9815}" type="datetime1">
              <a:rPr lang="en-US" smtClean="0"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  <a:endParaRPr lang="en-US" baseline="30000" dirty="0"/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2. DyeVC*: Overview</a:t>
            </a:r>
          </a:p>
        </p:txBody>
      </p:sp>
      <p:pic>
        <p:nvPicPr>
          <p:cNvPr id="26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28114" y="4099520"/>
            <a:ext cx="1368150" cy="1368152"/>
          </a:xfrm>
          <a:prstGeom prst="rect">
            <a:avLst/>
          </a:prstGeom>
          <a:noFill/>
        </p:spPr>
      </p:pic>
      <p:pic>
        <p:nvPicPr>
          <p:cNvPr id="27" name="Picture 2" descr="F:\mybackups\Educacao\Mestrado-UFF\Git\dyevc\DyeVC\src\main\resources\br\uff\ic\dyevc\images\splash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64218" y="5035624"/>
            <a:ext cx="360040" cy="357226"/>
          </a:xfrm>
          <a:prstGeom prst="roundRect">
            <a:avLst>
              <a:gd name="adj" fmla="val 18257"/>
            </a:avLst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pic>
        <p:nvPicPr>
          <p:cNvPr id="28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61370" y="4088634"/>
            <a:ext cx="1368150" cy="1368152"/>
          </a:xfrm>
          <a:prstGeom prst="rect">
            <a:avLst/>
          </a:prstGeom>
          <a:noFill/>
        </p:spPr>
      </p:pic>
      <p:pic>
        <p:nvPicPr>
          <p:cNvPr id="29" name="Picture 2" descr="F:\mybackups\Educacao\Mestrado-UFF\Git\dyevc\DyeVC\src\main\resources\br\uff\ic\dyevc\images\splash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71679" y="5035624"/>
            <a:ext cx="360040" cy="357226"/>
          </a:xfrm>
          <a:prstGeom prst="roundRect">
            <a:avLst>
              <a:gd name="adj" fmla="val 18257"/>
            </a:avLst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pic>
        <p:nvPicPr>
          <p:cNvPr id="30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68569" y="4099520"/>
            <a:ext cx="1368150" cy="1368152"/>
          </a:xfrm>
          <a:prstGeom prst="rect">
            <a:avLst/>
          </a:prstGeom>
          <a:noFill/>
        </p:spPr>
      </p:pic>
      <p:pic>
        <p:nvPicPr>
          <p:cNvPr id="31" name="Picture 2" descr="F:\mybackups\Educacao\Mestrado-UFF\Git\dyevc\DyeVC\src\main\resources\br\uff\ic\dyevc\images\splash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00479" y="5035624"/>
            <a:ext cx="360040" cy="357226"/>
          </a:xfrm>
          <a:prstGeom prst="roundRect">
            <a:avLst>
              <a:gd name="adj" fmla="val 18257"/>
            </a:avLst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sp>
        <p:nvSpPr>
          <p:cNvPr id="32" name="CaixaDeTexto 31"/>
          <p:cNvSpPr txBox="1"/>
          <p:nvPr/>
        </p:nvSpPr>
        <p:spPr>
          <a:xfrm>
            <a:off x="3683921" y="2227312"/>
            <a:ext cx="172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DyeVC Database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1994218" y="5395664"/>
            <a:ext cx="1226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DyeVC App</a:t>
            </a:r>
          </a:p>
        </p:txBody>
      </p:sp>
      <p:sp>
        <p:nvSpPr>
          <p:cNvPr id="34" name="CaixaDeTexto 33"/>
          <p:cNvSpPr txBox="1"/>
          <p:nvPr/>
        </p:nvSpPr>
        <p:spPr>
          <a:xfrm>
            <a:off x="3828965" y="5395664"/>
            <a:ext cx="1226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DyeVC App</a:t>
            </a:r>
          </a:p>
        </p:txBody>
      </p:sp>
      <p:sp>
        <p:nvSpPr>
          <p:cNvPr id="35" name="CaixaDeTexto 34"/>
          <p:cNvSpPr txBox="1"/>
          <p:nvPr/>
        </p:nvSpPr>
        <p:spPr>
          <a:xfrm>
            <a:off x="5657765" y="5395664"/>
            <a:ext cx="1226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DyeVC App</a:t>
            </a:r>
          </a:p>
        </p:txBody>
      </p:sp>
      <p:cxnSp>
        <p:nvCxnSpPr>
          <p:cNvPr id="36" name="Conector angulado 35"/>
          <p:cNvCxnSpPr>
            <a:stCxn id="26" idx="0"/>
            <a:endCxn id="32" idx="2"/>
          </p:cNvCxnSpPr>
          <p:nvPr/>
        </p:nvCxnSpPr>
        <p:spPr>
          <a:xfrm rot="5400000" flipH="1" flipV="1">
            <a:off x="2877455" y="2431380"/>
            <a:ext cx="1502876" cy="183340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angulado 36"/>
          <p:cNvCxnSpPr>
            <a:stCxn id="30" idx="0"/>
            <a:endCxn id="32" idx="2"/>
          </p:cNvCxnSpPr>
          <p:nvPr/>
        </p:nvCxnSpPr>
        <p:spPr>
          <a:xfrm rot="16200000" flipV="1">
            <a:off x="4697683" y="2444559"/>
            <a:ext cx="1502876" cy="180704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angulado 37"/>
          <p:cNvCxnSpPr>
            <a:stCxn id="28" idx="0"/>
            <a:endCxn id="32" idx="2"/>
          </p:cNvCxnSpPr>
          <p:nvPr/>
        </p:nvCxnSpPr>
        <p:spPr>
          <a:xfrm rot="5400000" flipH="1" flipV="1">
            <a:off x="3799526" y="3342565"/>
            <a:ext cx="1491990" cy="15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luxograma: Disco magnético 38"/>
          <p:cNvSpPr/>
          <p:nvPr/>
        </p:nvSpPr>
        <p:spPr>
          <a:xfrm>
            <a:off x="4187231" y="1219200"/>
            <a:ext cx="792088" cy="1008112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8" name="Conector angulado 67"/>
          <p:cNvCxnSpPr>
            <a:stCxn id="39" idx="4"/>
            <a:endCxn id="15" idx="0"/>
          </p:cNvCxnSpPr>
          <p:nvPr/>
        </p:nvCxnSpPr>
        <p:spPr>
          <a:xfrm>
            <a:off x="4979319" y="1723256"/>
            <a:ext cx="3129526" cy="944398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8" r="20327"/>
          <a:stretch/>
        </p:blipFill>
        <p:spPr>
          <a:xfrm>
            <a:off x="2147965" y="4099520"/>
            <a:ext cx="268772" cy="344764"/>
          </a:xfrm>
          <a:prstGeom prst="rect">
            <a:avLst/>
          </a:prstGeom>
        </p:spPr>
      </p:pic>
      <p:pic>
        <p:nvPicPr>
          <p:cNvPr id="41" name="Imagem 4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8" r="20327"/>
          <a:stretch/>
        </p:blipFill>
        <p:spPr>
          <a:xfrm>
            <a:off x="2147965" y="4575955"/>
            <a:ext cx="268772" cy="344764"/>
          </a:xfrm>
          <a:prstGeom prst="rect">
            <a:avLst/>
          </a:prstGeom>
        </p:spPr>
      </p:pic>
      <p:pic>
        <p:nvPicPr>
          <p:cNvPr id="55" name="Imagem 5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8" r="20327"/>
          <a:stretch/>
        </p:blipFill>
        <p:spPr>
          <a:xfrm>
            <a:off x="3999917" y="4099520"/>
            <a:ext cx="268772" cy="344764"/>
          </a:xfrm>
          <a:prstGeom prst="rect">
            <a:avLst/>
          </a:prstGeom>
        </p:spPr>
      </p:pic>
      <p:pic>
        <p:nvPicPr>
          <p:cNvPr id="56" name="Imagem 5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8" r="20327"/>
          <a:stretch/>
        </p:blipFill>
        <p:spPr>
          <a:xfrm>
            <a:off x="3999917" y="4575955"/>
            <a:ext cx="268772" cy="344764"/>
          </a:xfrm>
          <a:prstGeom prst="rect">
            <a:avLst/>
          </a:prstGeom>
        </p:spPr>
      </p:pic>
      <p:pic>
        <p:nvPicPr>
          <p:cNvPr id="60" name="Imagem 5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8" r="20327"/>
          <a:stretch/>
        </p:blipFill>
        <p:spPr>
          <a:xfrm>
            <a:off x="5777347" y="4087459"/>
            <a:ext cx="268772" cy="344764"/>
          </a:xfrm>
          <a:prstGeom prst="rect">
            <a:avLst/>
          </a:prstGeom>
        </p:spPr>
      </p:pic>
      <p:pic>
        <p:nvPicPr>
          <p:cNvPr id="61" name="Imagem 6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8" r="20327"/>
          <a:stretch/>
        </p:blipFill>
        <p:spPr>
          <a:xfrm>
            <a:off x="5777347" y="4563894"/>
            <a:ext cx="268772" cy="344764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7194445" y="2667656"/>
            <a:ext cx="1828800" cy="2237691"/>
            <a:chOff x="7315200" y="3797865"/>
            <a:chExt cx="1828800" cy="2237691"/>
          </a:xfrm>
        </p:grpSpPr>
        <p:grpSp>
          <p:nvGrpSpPr>
            <p:cNvPr id="12" name="Grupo 11"/>
            <p:cNvGrpSpPr/>
            <p:nvPr/>
          </p:nvGrpSpPr>
          <p:grpSpPr>
            <a:xfrm>
              <a:off x="7394764" y="3832708"/>
              <a:ext cx="1749236" cy="2202848"/>
              <a:chOff x="7394764" y="2689962"/>
              <a:chExt cx="1749236" cy="2202848"/>
            </a:xfrm>
          </p:grpSpPr>
          <p:pic>
            <p:nvPicPr>
              <p:cNvPr id="44" name="Imagem 43" descr="behind_ylw_32"/>
              <p:cNvPicPr/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73748" y="3928828"/>
                <a:ext cx="233524" cy="2335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" name="Imagem 44" descr="ahead_ylw_32"/>
              <p:cNvPicPr/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40000" y="3633270"/>
                <a:ext cx="233524" cy="2335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" name="Imagem 45" descr="aheadbehind_ylw_32"/>
              <p:cNvPicPr/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40000" y="3928828"/>
                <a:ext cx="233524" cy="2335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" name="Imagem 46" descr="check_32"/>
              <p:cNvPicPr/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73748" y="3633270"/>
                <a:ext cx="233524" cy="23352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8" name="Grupo 47"/>
              <p:cNvGrpSpPr/>
              <p:nvPr/>
            </p:nvGrpSpPr>
            <p:grpSpPr>
              <a:xfrm>
                <a:off x="7394764" y="3549548"/>
                <a:ext cx="862392" cy="765862"/>
                <a:chOff x="4128810" y="1568889"/>
                <a:chExt cx="1898658" cy="1686137"/>
              </a:xfrm>
            </p:grpSpPr>
            <p:pic>
              <p:nvPicPr>
                <p:cNvPr id="49" name="Picture 2" descr="https://encrypted-tbn1.gstatic.com/images?q=tbn:ANd9GcRLwmuLBvxrg7ogUhdiFJgAevjSJ4RNKdWUZNZn35l9NhI3Uvdu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28810" y="1706553"/>
                  <a:ext cx="587884" cy="6699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" name="Picture 2" descr="https://encrypted-tbn1.gstatic.com/images?q=tbn:ANd9GcRLwmuLBvxrg7ogUhdiFJgAevjSJ4RNKdWUZNZn35l9NhI3Uvdu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39584" y="1568889"/>
                  <a:ext cx="587884" cy="6699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" name="Picture 2" descr="https://encrypted-tbn1.gstatic.com/images?q=tbn:ANd9GcRLwmuLBvxrg7ogUhdiFJgAevjSJ4RNKdWUZNZn35l9NhI3Uvdu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98435" y="2585035"/>
                  <a:ext cx="587884" cy="6699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2" name="Forma livre 51"/>
                <p:cNvSpPr/>
                <p:nvPr/>
              </p:nvSpPr>
              <p:spPr>
                <a:xfrm rot="663632">
                  <a:off x="4737114" y="1771653"/>
                  <a:ext cx="695459" cy="173524"/>
                </a:xfrm>
                <a:custGeom>
                  <a:avLst/>
                  <a:gdLst>
                    <a:gd name="connsiteX0" fmla="*/ 0 w 695459"/>
                    <a:gd name="connsiteY0" fmla="*/ 168459 h 168459"/>
                    <a:gd name="connsiteX1" fmla="*/ 309093 w 695459"/>
                    <a:gd name="connsiteY1" fmla="*/ 13913 h 168459"/>
                    <a:gd name="connsiteX2" fmla="*/ 695459 w 695459"/>
                    <a:gd name="connsiteY2" fmla="*/ 52549 h 168459"/>
                    <a:gd name="connsiteX0" fmla="*/ 0 w 695459"/>
                    <a:gd name="connsiteY0" fmla="*/ 168459 h 168459"/>
                    <a:gd name="connsiteX1" fmla="*/ 309093 w 695459"/>
                    <a:gd name="connsiteY1" fmla="*/ 13913 h 168459"/>
                    <a:gd name="connsiteX2" fmla="*/ 695459 w 695459"/>
                    <a:gd name="connsiteY2" fmla="*/ 52549 h 168459"/>
                    <a:gd name="connsiteX0" fmla="*/ 0 w 695459"/>
                    <a:gd name="connsiteY0" fmla="*/ 158655 h 158655"/>
                    <a:gd name="connsiteX1" fmla="*/ 309093 w 695459"/>
                    <a:gd name="connsiteY1" fmla="*/ 4109 h 158655"/>
                    <a:gd name="connsiteX2" fmla="*/ 695459 w 695459"/>
                    <a:gd name="connsiteY2" fmla="*/ 42745 h 158655"/>
                    <a:gd name="connsiteX0" fmla="*/ 0 w 695459"/>
                    <a:gd name="connsiteY0" fmla="*/ 173755 h 173755"/>
                    <a:gd name="connsiteX1" fmla="*/ 337668 w 695459"/>
                    <a:gd name="connsiteY1" fmla="*/ 3334 h 173755"/>
                    <a:gd name="connsiteX2" fmla="*/ 695459 w 695459"/>
                    <a:gd name="connsiteY2" fmla="*/ 57845 h 173755"/>
                    <a:gd name="connsiteX0" fmla="*/ 0 w 695459"/>
                    <a:gd name="connsiteY0" fmla="*/ 170577 h 170577"/>
                    <a:gd name="connsiteX1" fmla="*/ 337668 w 695459"/>
                    <a:gd name="connsiteY1" fmla="*/ 156 h 170577"/>
                    <a:gd name="connsiteX2" fmla="*/ 695459 w 695459"/>
                    <a:gd name="connsiteY2" fmla="*/ 54667 h 170577"/>
                    <a:gd name="connsiteX0" fmla="*/ 0 w 695459"/>
                    <a:gd name="connsiteY0" fmla="*/ 182256 h 182256"/>
                    <a:gd name="connsiteX1" fmla="*/ 337668 w 695459"/>
                    <a:gd name="connsiteY1" fmla="*/ 11835 h 182256"/>
                    <a:gd name="connsiteX2" fmla="*/ 695459 w 695459"/>
                    <a:gd name="connsiteY2" fmla="*/ 66346 h 182256"/>
                    <a:gd name="connsiteX0" fmla="*/ 0 w 695459"/>
                    <a:gd name="connsiteY0" fmla="*/ 189743 h 189743"/>
                    <a:gd name="connsiteX1" fmla="*/ 337668 w 695459"/>
                    <a:gd name="connsiteY1" fmla="*/ 19322 h 189743"/>
                    <a:gd name="connsiteX2" fmla="*/ 695459 w 695459"/>
                    <a:gd name="connsiteY2" fmla="*/ 73833 h 189743"/>
                    <a:gd name="connsiteX0" fmla="*/ 0 w 695459"/>
                    <a:gd name="connsiteY0" fmla="*/ 186109 h 186109"/>
                    <a:gd name="connsiteX1" fmla="*/ 337668 w 695459"/>
                    <a:gd name="connsiteY1" fmla="*/ 15688 h 186109"/>
                    <a:gd name="connsiteX2" fmla="*/ 695459 w 695459"/>
                    <a:gd name="connsiteY2" fmla="*/ 70199 h 186109"/>
                    <a:gd name="connsiteX0" fmla="*/ 0 w 695459"/>
                    <a:gd name="connsiteY0" fmla="*/ 186109 h 186109"/>
                    <a:gd name="connsiteX1" fmla="*/ 337668 w 695459"/>
                    <a:gd name="connsiteY1" fmla="*/ 15688 h 186109"/>
                    <a:gd name="connsiteX2" fmla="*/ 695459 w 695459"/>
                    <a:gd name="connsiteY2" fmla="*/ 70199 h 186109"/>
                    <a:gd name="connsiteX0" fmla="*/ 0 w 695459"/>
                    <a:gd name="connsiteY0" fmla="*/ 173524 h 173524"/>
                    <a:gd name="connsiteX1" fmla="*/ 337668 w 695459"/>
                    <a:gd name="connsiteY1" fmla="*/ 3103 h 173524"/>
                    <a:gd name="connsiteX2" fmla="*/ 695459 w 695459"/>
                    <a:gd name="connsiteY2" fmla="*/ 57614 h 173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95459" h="173524">
                      <a:moveTo>
                        <a:pt x="0" y="173524"/>
                      </a:moveTo>
                      <a:cubicBezTo>
                        <a:pt x="150566" y="42410"/>
                        <a:pt x="212233" y="16071"/>
                        <a:pt x="337668" y="3103"/>
                      </a:cubicBezTo>
                      <a:cubicBezTo>
                        <a:pt x="463103" y="-9865"/>
                        <a:pt x="552942" y="19648"/>
                        <a:pt x="695459" y="57614"/>
                      </a:cubicBez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" name="Forma livre 52"/>
                <p:cNvSpPr/>
                <p:nvPr/>
              </p:nvSpPr>
              <p:spPr>
                <a:xfrm rot="439062" flipH="1" flipV="1">
                  <a:off x="4741754" y="1965749"/>
                  <a:ext cx="672772" cy="139916"/>
                </a:xfrm>
                <a:custGeom>
                  <a:avLst/>
                  <a:gdLst>
                    <a:gd name="connsiteX0" fmla="*/ 0 w 695459"/>
                    <a:gd name="connsiteY0" fmla="*/ 168459 h 168459"/>
                    <a:gd name="connsiteX1" fmla="*/ 309093 w 695459"/>
                    <a:gd name="connsiteY1" fmla="*/ 13913 h 168459"/>
                    <a:gd name="connsiteX2" fmla="*/ 695459 w 695459"/>
                    <a:gd name="connsiteY2" fmla="*/ 52549 h 168459"/>
                    <a:gd name="connsiteX0" fmla="*/ 0 w 695459"/>
                    <a:gd name="connsiteY0" fmla="*/ 168459 h 168459"/>
                    <a:gd name="connsiteX1" fmla="*/ 309093 w 695459"/>
                    <a:gd name="connsiteY1" fmla="*/ 13913 h 168459"/>
                    <a:gd name="connsiteX2" fmla="*/ 695459 w 695459"/>
                    <a:gd name="connsiteY2" fmla="*/ 52549 h 168459"/>
                    <a:gd name="connsiteX0" fmla="*/ 0 w 695459"/>
                    <a:gd name="connsiteY0" fmla="*/ 158655 h 158655"/>
                    <a:gd name="connsiteX1" fmla="*/ 309093 w 695459"/>
                    <a:gd name="connsiteY1" fmla="*/ 4109 h 158655"/>
                    <a:gd name="connsiteX2" fmla="*/ 695459 w 695459"/>
                    <a:gd name="connsiteY2" fmla="*/ 42745 h 158655"/>
                    <a:gd name="connsiteX0" fmla="*/ 0 w 695459"/>
                    <a:gd name="connsiteY0" fmla="*/ 173755 h 173755"/>
                    <a:gd name="connsiteX1" fmla="*/ 337668 w 695459"/>
                    <a:gd name="connsiteY1" fmla="*/ 3334 h 173755"/>
                    <a:gd name="connsiteX2" fmla="*/ 695459 w 695459"/>
                    <a:gd name="connsiteY2" fmla="*/ 57845 h 173755"/>
                    <a:gd name="connsiteX0" fmla="*/ 0 w 695459"/>
                    <a:gd name="connsiteY0" fmla="*/ 170577 h 170577"/>
                    <a:gd name="connsiteX1" fmla="*/ 337668 w 695459"/>
                    <a:gd name="connsiteY1" fmla="*/ 156 h 170577"/>
                    <a:gd name="connsiteX2" fmla="*/ 695459 w 695459"/>
                    <a:gd name="connsiteY2" fmla="*/ 54667 h 170577"/>
                    <a:gd name="connsiteX0" fmla="*/ 0 w 695459"/>
                    <a:gd name="connsiteY0" fmla="*/ 182256 h 182256"/>
                    <a:gd name="connsiteX1" fmla="*/ 337668 w 695459"/>
                    <a:gd name="connsiteY1" fmla="*/ 11835 h 182256"/>
                    <a:gd name="connsiteX2" fmla="*/ 695459 w 695459"/>
                    <a:gd name="connsiteY2" fmla="*/ 66346 h 182256"/>
                    <a:gd name="connsiteX0" fmla="*/ 0 w 695459"/>
                    <a:gd name="connsiteY0" fmla="*/ 189743 h 189743"/>
                    <a:gd name="connsiteX1" fmla="*/ 337668 w 695459"/>
                    <a:gd name="connsiteY1" fmla="*/ 19322 h 189743"/>
                    <a:gd name="connsiteX2" fmla="*/ 695459 w 695459"/>
                    <a:gd name="connsiteY2" fmla="*/ 73833 h 189743"/>
                    <a:gd name="connsiteX0" fmla="*/ 0 w 695459"/>
                    <a:gd name="connsiteY0" fmla="*/ 186109 h 186109"/>
                    <a:gd name="connsiteX1" fmla="*/ 337668 w 695459"/>
                    <a:gd name="connsiteY1" fmla="*/ 15688 h 186109"/>
                    <a:gd name="connsiteX2" fmla="*/ 695459 w 695459"/>
                    <a:gd name="connsiteY2" fmla="*/ 70199 h 186109"/>
                    <a:gd name="connsiteX0" fmla="*/ 0 w 695459"/>
                    <a:gd name="connsiteY0" fmla="*/ 186109 h 186109"/>
                    <a:gd name="connsiteX1" fmla="*/ 337668 w 695459"/>
                    <a:gd name="connsiteY1" fmla="*/ 15688 h 186109"/>
                    <a:gd name="connsiteX2" fmla="*/ 695459 w 695459"/>
                    <a:gd name="connsiteY2" fmla="*/ 70199 h 186109"/>
                    <a:gd name="connsiteX0" fmla="*/ 0 w 695459"/>
                    <a:gd name="connsiteY0" fmla="*/ 173524 h 173524"/>
                    <a:gd name="connsiteX1" fmla="*/ 337668 w 695459"/>
                    <a:gd name="connsiteY1" fmla="*/ 3103 h 173524"/>
                    <a:gd name="connsiteX2" fmla="*/ 695459 w 695459"/>
                    <a:gd name="connsiteY2" fmla="*/ 57614 h 173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95459" h="173524">
                      <a:moveTo>
                        <a:pt x="0" y="173524"/>
                      </a:moveTo>
                      <a:cubicBezTo>
                        <a:pt x="150566" y="42410"/>
                        <a:pt x="212233" y="16071"/>
                        <a:pt x="337668" y="3103"/>
                      </a:cubicBezTo>
                      <a:cubicBezTo>
                        <a:pt x="463103" y="-9865"/>
                        <a:pt x="552942" y="19648"/>
                        <a:pt x="695459" y="57614"/>
                      </a:cubicBezTo>
                    </a:path>
                  </a:pathLst>
                </a:custGeom>
                <a:noFill/>
                <a:ln w="38100">
                  <a:solidFill>
                    <a:srgbClr val="FF0000"/>
                  </a:solidFill>
                  <a:prstDash val="sysDot"/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4" name="Forma livre 63"/>
                <p:cNvSpPr/>
                <p:nvPr/>
              </p:nvSpPr>
              <p:spPr>
                <a:xfrm rot="2759687" flipH="1" flipV="1">
                  <a:off x="4203392" y="2594274"/>
                  <a:ext cx="638559" cy="257448"/>
                </a:xfrm>
                <a:custGeom>
                  <a:avLst/>
                  <a:gdLst>
                    <a:gd name="connsiteX0" fmla="*/ 0 w 695459"/>
                    <a:gd name="connsiteY0" fmla="*/ 168459 h 168459"/>
                    <a:gd name="connsiteX1" fmla="*/ 309093 w 695459"/>
                    <a:gd name="connsiteY1" fmla="*/ 13913 h 168459"/>
                    <a:gd name="connsiteX2" fmla="*/ 695459 w 695459"/>
                    <a:gd name="connsiteY2" fmla="*/ 52549 h 168459"/>
                    <a:gd name="connsiteX0" fmla="*/ 0 w 695459"/>
                    <a:gd name="connsiteY0" fmla="*/ 168459 h 168459"/>
                    <a:gd name="connsiteX1" fmla="*/ 309093 w 695459"/>
                    <a:gd name="connsiteY1" fmla="*/ 13913 h 168459"/>
                    <a:gd name="connsiteX2" fmla="*/ 695459 w 695459"/>
                    <a:gd name="connsiteY2" fmla="*/ 52549 h 168459"/>
                    <a:gd name="connsiteX0" fmla="*/ 0 w 695459"/>
                    <a:gd name="connsiteY0" fmla="*/ 158655 h 158655"/>
                    <a:gd name="connsiteX1" fmla="*/ 309093 w 695459"/>
                    <a:gd name="connsiteY1" fmla="*/ 4109 h 158655"/>
                    <a:gd name="connsiteX2" fmla="*/ 695459 w 695459"/>
                    <a:gd name="connsiteY2" fmla="*/ 42745 h 158655"/>
                    <a:gd name="connsiteX0" fmla="*/ 0 w 695459"/>
                    <a:gd name="connsiteY0" fmla="*/ 173755 h 173755"/>
                    <a:gd name="connsiteX1" fmla="*/ 337668 w 695459"/>
                    <a:gd name="connsiteY1" fmla="*/ 3334 h 173755"/>
                    <a:gd name="connsiteX2" fmla="*/ 695459 w 695459"/>
                    <a:gd name="connsiteY2" fmla="*/ 57845 h 173755"/>
                    <a:gd name="connsiteX0" fmla="*/ 0 w 695459"/>
                    <a:gd name="connsiteY0" fmla="*/ 170577 h 170577"/>
                    <a:gd name="connsiteX1" fmla="*/ 337668 w 695459"/>
                    <a:gd name="connsiteY1" fmla="*/ 156 h 170577"/>
                    <a:gd name="connsiteX2" fmla="*/ 695459 w 695459"/>
                    <a:gd name="connsiteY2" fmla="*/ 54667 h 170577"/>
                    <a:gd name="connsiteX0" fmla="*/ 0 w 695459"/>
                    <a:gd name="connsiteY0" fmla="*/ 182256 h 182256"/>
                    <a:gd name="connsiteX1" fmla="*/ 337668 w 695459"/>
                    <a:gd name="connsiteY1" fmla="*/ 11835 h 182256"/>
                    <a:gd name="connsiteX2" fmla="*/ 695459 w 695459"/>
                    <a:gd name="connsiteY2" fmla="*/ 66346 h 182256"/>
                    <a:gd name="connsiteX0" fmla="*/ 0 w 695459"/>
                    <a:gd name="connsiteY0" fmla="*/ 189743 h 189743"/>
                    <a:gd name="connsiteX1" fmla="*/ 337668 w 695459"/>
                    <a:gd name="connsiteY1" fmla="*/ 19322 h 189743"/>
                    <a:gd name="connsiteX2" fmla="*/ 695459 w 695459"/>
                    <a:gd name="connsiteY2" fmla="*/ 73833 h 189743"/>
                    <a:gd name="connsiteX0" fmla="*/ 0 w 695459"/>
                    <a:gd name="connsiteY0" fmla="*/ 186109 h 186109"/>
                    <a:gd name="connsiteX1" fmla="*/ 337668 w 695459"/>
                    <a:gd name="connsiteY1" fmla="*/ 15688 h 186109"/>
                    <a:gd name="connsiteX2" fmla="*/ 695459 w 695459"/>
                    <a:gd name="connsiteY2" fmla="*/ 70199 h 186109"/>
                    <a:gd name="connsiteX0" fmla="*/ 0 w 695459"/>
                    <a:gd name="connsiteY0" fmla="*/ 186109 h 186109"/>
                    <a:gd name="connsiteX1" fmla="*/ 337668 w 695459"/>
                    <a:gd name="connsiteY1" fmla="*/ 15688 h 186109"/>
                    <a:gd name="connsiteX2" fmla="*/ 695459 w 695459"/>
                    <a:gd name="connsiteY2" fmla="*/ 70199 h 186109"/>
                    <a:gd name="connsiteX0" fmla="*/ 0 w 695459"/>
                    <a:gd name="connsiteY0" fmla="*/ 173524 h 173524"/>
                    <a:gd name="connsiteX1" fmla="*/ 337668 w 695459"/>
                    <a:gd name="connsiteY1" fmla="*/ 3103 h 173524"/>
                    <a:gd name="connsiteX2" fmla="*/ 695459 w 695459"/>
                    <a:gd name="connsiteY2" fmla="*/ 57614 h 173524"/>
                    <a:gd name="connsiteX0" fmla="*/ 0 w 679690"/>
                    <a:gd name="connsiteY0" fmla="*/ 428246 h 428246"/>
                    <a:gd name="connsiteX1" fmla="*/ 321899 w 679690"/>
                    <a:gd name="connsiteY1" fmla="*/ 21628 h 428246"/>
                    <a:gd name="connsiteX2" fmla="*/ 679690 w 679690"/>
                    <a:gd name="connsiteY2" fmla="*/ 76139 h 428246"/>
                    <a:gd name="connsiteX0" fmla="*/ 0 w 679690"/>
                    <a:gd name="connsiteY0" fmla="*/ 428246 h 428246"/>
                    <a:gd name="connsiteX1" fmla="*/ 321899 w 679690"/>
                    <a:gd name="connsiteY1" fmla="*/ 21628 h 428246"/>
                    <a:gd name="connsiteX2" fmla="*/ 679690 w 679690"/>
                    <a:gd name="connsiteY2" fmla="*/ 76139 h 428246"/>
                    <a:gd name="connsiteX0" fmla="*/ 0 w 679690"/>
                    <a:gd name="connsiteY0" fmla="*/ 463222 h 463222"/>
                    <a:gd name="connsiteX1" fmla="*/ 321899 w 679690"/>
                    <a:gd name="connsiteY1" fmla="*/ 56604 h 463222"/>
                    <a:gd name="connsiteX2" fmla="*/ 679690 w 679690"/>
                    <a:gd name="connsiteY2" fmla="*/ 111115 h 463222"/>
                    <a:gd name="connsiteX0" fmla="*/ 0 w 613340"/>
                    <a:gd name="connsiteY0" fmla="*/ 414671 h 414671"/>
                    <a:gd name="connsiteX1" fmla="*/ 321899 w 613340"/>
                    <a:gd name="connsiteY1" fmla="*/ 8053 h 414671"/>
                    <a:gd name="connsiteX2" fmla="*/ 613340 w 613340"/>
                    <a:gd name="connsiteY2" fmla="*/ 212285 h 414671"/>
                    <a:gd name="connsiteX0" fmla="*/ 0 w 613340"/>
                    <a:gd name="connsiteY0" fmla="*/ 415235 h 415235"/>
                    <a:gd name="connsiteX1" fmla="*/ 321899 w 613340"/>
                    <a:gd name="connsiteY1" fmla="*/ 8617 h 415235"/>
                    <a:gd name="connsiteX2" fmla="*/ 613340 w 613340"/>
                    <a:gd name="connsiteY2" fmla="*/ 212849 h 415235"/>
                    <a:gd name="connsiteX0" fmla="*/ 0 w 613340"/>
                    <a:gd name="connsiteY0" fmla="*/ 433929 h 433929"/>
                    <a:gd name="connsiteX1" fmla="*/ 338273 w 613340"/>
                    <a:gd name="connsiteY1" fmla="*/ 7292 h 433929"/>
                    <a:gd name="connsiteX2" fmla="*/ 613340 w 613340"/>
                    <a:gd name="connsiteY2" fmla="*/ 231543 h 433929"/>
                    <a:gd name="connsiteX0" fmla="*/ 0 w 428193"/>
                    <a:gd name="connsiteY0" fmla="*/ 151983 h 275790"/>
                    <a:gd name="connsiteX1" fmla="*/ 153126 w 428193"/>
                    <a:gd name="connsiteY1" fmla="*/ 51539 h 275790"/>
                    <a:gd name="connsiteX2" fmla="*/ 428193 w 428193"/>
                    <a:gd name="connsiteY2" fmla="*/ 275790 h 275790"/>
                    <a:gd name="connsiteX0" fmla="*/ 0 w 428193"/>
                    <a:gd name="connsiteY0" fmla="*/ 171961 h 295768"/>
                    <a:gd name="connsiteX1" fmla="*/ 232564 w 428193"/>
                    <a:gd name="connsiteY1" fmla="*/ 32764 h 295768"/>
                    <a:gd name="connsiteX2" fmla="*/ 428193 w 428193"/>
                    <a:gd name="connsiteY2" fmla="*/ 295768 h 295768"/>
                    <a:gd name="connsiteX0" fmla="*/ 0 w 428193"/>
                    <a:gd name="connsiteY0" fmla="*/ 200997 h 324804"/>
                    <a:gd name="connsiteX1" fmla="*/ 238167 w 428193"/>
                    <a:gd name="connsiteY1" fmla="*/ 17063 h 324804"/>
                    <a:gd name="connsiteX2" fmla="*/ 428193 w 428193"/>
                    <a:gd name="connsiteY2" fmla="*/ 324804 h 324804"/>
                    <a:gd name="connsiteX0" fmla="*/ 0 w 428193"/>
                    <a:gd name="connsiteY0" fmla="*/ 195481 h 319288"/>
                    <a:gd name="connsiteX1" fmla="*/ 238167 w 428193"/>
                    <a:gd name="connsiteY1" fmla="*/ 11547 h 319288"/>
                    <a:gd name="connsiteX2" fmla="*/ 428193 w 428193"/>
                    <a:gd name="connsiteY2" fmla="*/ 319288 h 319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28193" h="319288">
                      <a:moveTo>
                        <a:pt x="0" y="195481"/>
                      </a:moveTo>
                      <a:cubicBezTo>
                        <a:pt x="123853" y="-54520"/>
                        <a:pt x="213593" y="3333"/>
                        <a:pt x="238167" y="11547"/>
                      </a:cubicBezTo>
                      <a:cubicBezTo>
                        <a:pt x="262741" y="19761"/>
                        <a:pt x="335599" y="146051"/>
                        <a:pt x="428193" y="319288"/>
                      </a:cubicBezTo>
                    </a:path>
                  </a:pathLst>
                </a:custGeom>
                <a:noFill/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5" name="Forma livre 64"/>
                <p:cNvSpPr/>
                <p:nvPr/>
              </p:nvSpPr>
              <p:spPr>
                <a:xfrm rot="8150511">
                  <a:off x="5275315" y="2453941"/>
                  <a:ext cx="692771" cy="365479"/>
                </a:xfrm>
                <a:custGeom>
                  <a:avLst/>
                  <a:gdLst>
                    <a:gd name="connsiteX0" fmla="*/ 0 w 695459"/>
                    <a:gd name="connsiteY0" fmla="*/ 168459 h 168459"/>
                    <a:gd name="connsiteX1" fmla="*/ 309093 w 695459"/>
                    <a:gd name="connsiteY1" fmla="*/ 13913 h 168459"/>
                    <a:gd name="connsiteX2" fmla="*/ 695459 w 695459"/>
                    <a:gd name="connsiteY2" fmla="*/ 52549 h 168459"/>
                    <a:gd name="connsiteX0" fmla="*/ 0 w 695459"/>
                    <a:gd name="connsiteY0" fmla="*/ 168459 h 168459"/>
                    <a:gd name="connsiteX1" fmla="*/ 309093 w 695459"/>
                    <a:gd name="connsiteY1" fmla="*/ 13913 h 168459"/>
                    <a:gd name="connsiteX2" fmla="*/ 695459 w 695459"/>
                    <a:gd name="connsiteY2" fmla="*/ 52549 h 168459"/>
                    <a:gd name="connsiteX0" fmla="*/ 0 w 695459"/>
                    <a:gd name="connsiteY0" fmla="*/ 158655 h 158655"/>
                    <a:gd name="connsiteX1" fmla="*/ 309093 w 695459"/>
                    <a:gd name="connsiteY1" fmla="*/ 4109 h 158655"/>
                    <a:gd name="connsiteX2" fmla="*/ 695459 w 695459"/>
                    <a:gd name="connsiteY2" fmla="*/ 42745 h 158655"/>
                    <a:gd name="connsiteX0" fmla="*/ 0 w 695459"/>
                    <a:gd name="connsiteY0" fmla="*/ 173755 h 173755"/>
                    <a:gd name="connsiteX1" fmla="*/ 337668 w 695459"/>
                    <a:gd name="connsiteY1" fmla="*/ 3334 h 173755"/>
                    <a:gd name="connsiteX2" fmla="*/ 695459 w 695459"/>
                    <a:gd name="connsiteY2" fmla="*/ 57845 h 173755"/>
                    <a:gd name="connsiteX0" fmla="*/ 0 w 695459"/>
                    <a:gd name="connsiteY0" fmla="*/ 170577 h 170577"/>
                    <a:gd name="connsiteX1" fmla="*/ 337668 w 695459"/>
                    <a:gd name="connsiteY1" fmla="*/ 156 h 170577"/>
                    <a:gd name="connsiteX2" fmla="*/ 695459 w 695459"/>
                    <a:gd name="connsiteY2" fmla="*/ 54667 h 170577"/>
                    <a:gd name="connsiteX0" fmla="*/ 0 w 695459"/>
                    <a:gd name="connsiteY0" fmla="*/ 182256 h 182256"/>
                    <a:gd name="connsiteX1" fmla="*/ 337668 w 695459"/>
                    <a:gd name="connsiteY1" fmla="*/ 11835 h 182256"/>
                    <a:gd name="connsiteX2" fmla="*/ 695459 w 695459"/>
                    <a:gd name="connsiteY2" fmla="*/ 66346 h 182256"/>
                    <a:gd name="connsiteX0" fmla="*/ 0 w 695459"/>
                    <a:gd name="connsiteY0" fmla="*/ 189743 h 189743"/>
                    <a:gd name="connsiteX1" fmla="*/ 337668 w 695459"/>
                    <a:gd name="connsiteY1" fmla="*/ 19322 h 189743"/>
                    <a:gd name="connsiteX2" fmla="*/ 695459 w 695459"/>
                    <a:gd name="connsiteY2" fmla="*/ 73833 h 189743"/>
                    <a:gd name="connsiteX0" fmla="*/ 0 w 695459"/>
                    <a:gd name="connsiteY0" fmla="*/ 186109 h 186109"/>
                    <a:gd name="connsiteX1" fmla="*/ 337668 w 695459"/>
                    <a:gd name="connsiteY1" fmla="*/ 15688 h 186109"/>
                    <a:gd name="connsiteX2" fmla="*/ 695459 w 695459"/>
                    <a:gd name="connsiteY2" fmla="*/ 70199 h 186109"/>
                    <a:gd name="connsiteX0" fmla="*/ 0 w 695459"/>
                    <a:gd name="connsiteY0" fmla="*/ 186109 h 186109"/>
                    <a:gd name="connsiteX1" fmla="*/ 337668 w 695459"/>
                    <a:gd name="connsiteY1" fmla="*/ 15688 h 186109"/>
                    <a:gd name="connsiteX2" fmla="*/ 695459 w 695459"/>
                    <a:gd name="connsiteY2" fmla="*/ 70199 h 186109"/>
                    <a:gd name="connsiteX0" fmla="*/ 0 w 695459"/>
                    <a:gd name="connsiteY0" fmla="*/ 173524 h 173524"/>
                    <a:gd name="connsiteX1" fmla="*/ 337668 w 695459"/>
                    <a:gd name="connsiteY1" fmla="*/ 3103 h 173524"/>
                    <a:gd name="connsiteX2" fmla="*/ 695459 w 695459"/>
                    <a:gd name="connsiteY2" fmla="*/ 57614 h 173524"/>
                    <a:gd name="connsiteX0" fmla="*/ 0 w 679690"/>
                    <a:gd name="connsiteY0" fmla="*/ 428246 h 428246"/>
                    <a:gd name="connsiteX1" fmla="*/ 321899 w 679690"/>
                    <a:gd name="connsiteY1" fmla="*/ 21628 h 428246"/>
                    <a:gd name="connsiteX2" fmla="*/ 679690 w 679690"/>
                    <a:gd name="connsiteY2" fmla="*/ 76139 h 428246"/>
                    <a:gd name="connsiteX0" fmla="*/ 0 w 679690"/>
                    <a:gd name="connsiteY0" fmla="*/ 428246 h 428246"/>
                    <a:gd name="connsiteX1" fmla="*/ 321899 w 679690"/>
                    <a:gd name="connsiteY1" fmla="*/ 21628 h 428246"/>
                    <a:gd name="connsiteX2" fmla="*/ 679690 w 679690"/>
                    <a:gd name="connsiteY2" fmla="*/ 76139 h 428246"/>
                    <a:gd name="connsiteX0" fmla="*/ 0 w 679690"/>
                    <a:gd name="connsiteY0" fmla="*/ 463222 h 463222"/>
                    <a:gd name="connsiteX1" fmla="*/ 321899 w 679690"/>
                    <a:gd name="connsiteY1" fmla="*/ 56604 h 463222"/>
                    <a:gd name="connsiteX2" fmla="*/ 679690 w 679690"/>
                    <a:gd name="connsiteY2" fmla="*/ 111115 h 463222"/>
                    <a:gd name="connsiteX0" fmla="*/ 0 w 613340"/>
                    <a:gd name="connsiteY0" fmla="*/ 414671 h 414671"/>
                    <a:gd name="connsiteX1" fmla="*/ 321899 w 613340"/>
                    <a:gd name="connsiteY1" fmla="*/ 8053 h 414671"/>
                    <a:gd name="connsiteX2" fmla="*/ 613340 w 613340"/>
                    <a:gd name="connsiteY2" fmla="*/ 212285 h 414671"/>
                    <a:gd name="connsiteX0" fmla="*/ 0 w 613340"/>
                    <a:gd name="connsiteY0" fmla="*/ 415235 h 415235"/>
                    <a:gd name="connsiteX1" fmla="*/ 321899 w 613340"/>
                    <a:gd name="connsiteY1" fmla="*/ 8617 h 415235"/>
                    <a:gd name="connsiteX2" fmla="*/ 613340 w 613340"/>
                    <a:gd name="connsiteY2" fmla="*/ 212849 h 415235"/>
                    <a:gd name="connsiteX0" fmla="*/ 0 w 613340"/>
                    <a:gd name="connsiteY0" fmla="*/ 433929 h 433929"/>
                    <a:gd name="connsiteX1" fmla="*/ 338273 w 613340"/>
                    <a:gd name="connsiteY1" fmla="*/ 7292 h 433929"/>
                    <a:gd name="connsiteX2" fmla="*/ 613340 w 613340"/>
                    <a:gd name="connsiteY2" fmla="*/ 231543 h 433929"/>
                    <a:gd name="connsiteX0" fmla="*/ 0 w 428193"/>
                    <a:gd name="connsiteY0" fmla="*/ 151983 h 275790"/>
                    <a:gd name="connsiteX1" fmla="*/ 153126 w 428193"/>
                    <a:gd name="connsiteY1" fmla="*/ 51539 h 275790"/>
                    <a:gd name="connsiteX2" fmla="*/ 428193 w 428193"/>
                    <a:gd name="connsiteY2" fmla="*/ 275790 h 275790"/>
                    <a:gd name="connsiteX0" fmla="*/ 0 w 428193"/>
                    <a:gd name="connsiteY0" fmla="*/ 171961 h 295768"/>
                    <a:gd name="connsiteX1" fmla="*/ 232564 w 428193"/>
                    <a:gd name="connsiteY1" fmla="*/ 32764 h 295768"/>
                    <a:gd name="connsiteX2" fmla="*/ 428193 w 428193"/>
                    <a:gd name="connsiteY2" fmla="*/ 295768 h 295768"/>
                    <a:gd name="connsiteX0" fmla="*/ 0 w 428193"/>
                    <a:gd name="connsiteY0" fmla="*/ 200997 h 324804"/>
                    <a:gd name="connsiteX1" fmla="*/ 238167 w 428193"/>
                    <a:gd name="connsiteY1" fmla="*/ 17063 h 324804"/>
                    <a:gd name="connsiteX2" fmla="*/ 428193 w 428193"/>
                    <a:gd name="connsiteY2" fmla="*/ 324804 h 324804"/>
                    <a:gd name="connsiteX0" fmla="*/ 0 w 428193"/>
                    <a:gd name="connsiteY0" fmla="*/ 195481 h 319288"/>
                    <a:gd name="connsiteX1" fmla="*/ 238167 w 428193"/>
                    <a:gd name="connsiteY1" fmla="*/ 11547 h 319288"/>
                    <a:gd name="connsiteX2" fmla="*/ 428193 w 428193"/>
                    <a:gd name="connsiteY2" fmla="*/ 319288 h 319288"/>
                    <a:gd name="connsiteX0" fmla="*/ 0 w 416666"/>
                    <a:gd name="connsiteY0" fmla="*/ 234056 h 313015"/>
                    <a:gd name="connsiteX1" fmla="*/ 226640 w 416666"/>
                    <a:gd name="connsiteY1" fmla="*/ 5274 h 313015"/>
                    <a:gd name="connsiteX2" fmla="*/ 416666 w 416666"/>
                    <a:gd name="connsiteY2" fmla="*/ 313015 h 313015"/>
                    <a:gd name="connsiteX0" fmla="*/ 0 w 416666"/>
                    <a:gd name="connsiteY0" fmla="*/ 230565 h 309524"/>
                    <a:gd name="connsiteX1" fmla="*/ 226640 w 416666"/>
                    <a:gd name="connsiteY1" fmla="*/ 1783 h 309524"/>
                    <a:gd name="connsiteX2" fmla="*/ 416666 w 416666"/>
                    <a:gd name="connsiteY2" fmla="*/ 309524 h 309524"/>
                    <a:gd name="connsiteX0" fmla="*/ 0 w 433526"/>
                    <a:gd name="connsiteY0" fmla="*/ 421940 h 421940"/>
                    <a:gd name="connsiteX1" fmla="*/ 226640 w 433526"/>
                    <a:gd name="connsiteY1" fmla="*/ 193158 h 421940"/>
                    <a:gd name="connsiteX2" fmla="*/ 433526 w 433526"/>
                    <a:gd name="connsiteY2" fmla="*/ 60887 h 421940"/>
                    <a:gd name="connsiteX0" fmla="*/ 0 w 433526"/>
                    <a:gd name="connsiteY0" fmla="*/ 423570 h 423570"/>
                    <a:gd name="connsiteX1" fmla="*/ 226640 w 433526"/>
                    <a:gd name="connsiteY1" fmla="*/ 194788 h 423570"/>
                    <a:gd name="connsiteX2" fmla="*/ 433526 w 433526"/>
                    <a:gd name="connsiteY2" fmla="*/ 62517 h 423570"/>
                    <a:gd name="connsiteX0" fmla="*/ 0 w 433526"/>
                    <a:gd name="connsiteY0" fmla="*/ 545555 h 545555"/>
                    <a:gd name="connsiteX1" fmla="*/ 230401 w 433526"/>
                    <a:gd name="connsiteY1" fmla="*/ 25840 h 545555"/>
                    <a:gd name="connsiteX2" fmla="*/ 433526 w 433526"/>
                    <a:gd name="connsiteY2" fmla="*/ 184502 h 545555"/>
                    <a:gd name="connsiteX0" fmla="*/ 0 w 433526"/>
                    <a:gd name="connsiteY0" fmla="*/ 525955 h 525955"/>
                    <a:gd name="connsiteX1" fmla="*/ 247424 w 433526"/>
                    <a:gd name="connsiteY1" fmla="*/ 31515 h 525955"/>
                    <a:gd name="connsiteX2" fmla="*/ 433526 w 433526"/>
                    <a:gd name="connsiteY2" fmla="*/ 164902 h 525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3526" h="525955">
                      <a:moveTo>
                        <a:pt x="0" y="525955"/>
                      </a:moveTo>
                      <a:cubicBezTo>
                        <a:pt x="79313" y="342082"/>
                        <a:pt x="175170" y="91690"/>
                        <a:pt x="247424" y="31515"/>
                      </a:cubicBezTo>
                      <a:cubicBezTo>
                        <a:pt x="319678" y="-28660"/>
                        <a:pt x="359174" y="-12181"/>
                        <a:pt x="433526" y="164902"/>
                      </a:cubicBez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  <a:prstDash val="sysDot"/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66" name="Imagem 65"/>
              <p:cNvPicPr>
                <a:picLocks noChangeAspect="1"/>
              </p:cNvPicPr>
              <p:nvPr/>
            </p:nvPicPr>
            <p:blipFill rotWithShape="1">
              <a:blip r:embed="rId12"/>
              <a:srcRect l="-1" r="17886" b="-5461"/>
              <a:stretch/>
            </p:blipFill>
            <p:spPr>
              <a:xfrm>
                <a:off x="7394764" y="4430530"/>
                <a:ext cx="1749236" cy="462280"/>
              </a:xfrm>
              <a:prstGeom prst="rect">
                <a:avLst/>
              </a:prstGeom>
            </p:spPr>
          </p:pic>
          <p:pic>
            <p:nvPicPr>
              <p:cNvPr id="67" name="Imagem 66"/>
              <p:cNvPicPr/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09757" y="2689962"/>
                <a:ext cx="1622920" cy="7775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" name="Retângulo 14"/>
            <p:cNvSpPr/>
            <p:nvPr/>
          </p:nvSpPr>
          <p:spPr>
            <a:xfrm>
              <a:off x="7315200" y="3797865"/>
              <a:ext cx="1828800" cy="223769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CaixaDeTexto 2"/>
          <p:cNvSpPr txBox="1"/>
          <p:nvPr/>
        </p:nvSpPr>
        <p:spPr>
          <a:xfrm>
            <a:off x="0" y="6172200"/>
            <a:ext cx="8759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DyeVC stands for  </a:t>
            </a:r>
            <a:r>
              <a:rPr lang="en-US" i="1" dirty="0"/>
              <a:t>Dye over Version Control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062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744"/>
    </mc:Choice>
    <mc:Fallback xmlns="">
      <p:transition spd="slow" advTm="78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58" grpId="0"/>
      <p:bldP spid="63" grpId="0"/>
      <p:bldP spid="62" grpId="0"/>
      <p:bldP spid="57" grpId="0"/>
      <p:bldP spid="42" grpId="0"/>
      <p:bldP spid="32" grpId="0"/>
      <p:bldP spid="39" grpId="0" animBg="1"/>
    </p:bldLst>
  </p:timing>
  <p:extLst mod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dirty="0"/>
              <a:t>Level 1: Notifications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Level 2: Topology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Level 3: Branches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Level 4: Commits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8F95C-8A39-4E19-A513-EB15575EE3B1}" type="datetime1">
              <a:rPr lang="en-US" smtClean="0"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Levels of detail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2. DyeVC: Overview</a:t>
            </a:r>
          </a:p>
        </p:txBody>
      </p:sp>
      <p:grpSp>
        <p:nvGrpSpPr>
          <p:cNvPr id="9" name="Grupo 8"/>
          <p:cNvGrpSpPr/>
          <p:nvPr/>
        </p:nvGrpSpPr>
        <p:grpSpPr>
          <a:xfrm>
            <a:off x="4149506" y="4402172"/>
            <a:ext cx="1884194" cy="433399"/>
            <a:chOff x="3657600" y="3550442"/>
            <a:chExt cx="1884194" cy="433399"/>
          </a:xfrm>
        </p:grpSpPr>
        <p:pic>
          <p:nvPicPr>
            <p:cNvPr id="11" name="Imagem 10" descr="behind_ylw_32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9566" y="3557596"/>
              <a:ext cx="426245" cy="4262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Imagem 12" descr="ahead_ylw_32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3583" y="3550442"/>
              <a:ext cx="426245" cy="4262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Imagem 13" descr="aheadbehind_ylw_32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5549" y="3557596"/>
              <a:ext cx="426245" cy="4262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Imagem 14" descr="check_32"/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7600" y="3550442"/>
              <a:ext cx="426245" cy="4262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" name="Grupo 6"/>
          <p:cNvGrpSpPr/>
          <p:nvPr/>
        </p:nvGrpSpPr>
        <p:grpSpPr>
          <a:xfrm>
            <a:off x="4083627" y="2672532"/>
            <a:ext cx="1574102" cy="1397909"/>
            <a:chOff x="4128810" y="1568889"/>
            <a:chExt cx="1898658" cy="1686137"/>
          </a:xfrm>
        </p:grpSpPr>
        <p:pic>
          <p:nvPicPr>
            <p:cNvPr id="1026" name="Picture 2" descr="https://encrypted-tbn1.gstatic.com/images?q=tbn:ANd9GcRLwmuLBvxrg7ogUhdiFJgAevjSJ4RNKdWUZNZn35l9NhI3Uvdu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8810" y="1706553"/>
              <a:ext cx="587884" cy="669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https://encrypted-tbn1.gstatic.com/images?q=tbn:ANd9GcRLwmuLBvxrg7ogUhdiFJgAevjSJ4RNKdWUZNZn35l9NhI3Uvdu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9584" y="1568889"/>
              <a:ext cx="587884" cy="669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https://encrypted-tbn1.gstatic.com/images?q=tbn:ANd9GcRLwmuLBvxrg7ogUhdiFJgAevjSJ4RNKdWUZNZn35l9NhI3Uvdu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8435" y="2585035"/>
              <a:ext cx="587884" cy="669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Forma livre 21"/>
            <p:cNvSpPr/>
            <p:nvPr/>
          </p:nvSpPr>
          <p:spPr>
            <a:xfrm rot="663632">
              <a:off x="4737114" y="1771653"/>
              <a:ext cx="695459" cy="173524"/>
            </a:xfrm>
            <a:custGeom>
              <a:avLst/>
              <a:gdLst>
                <a:gd name="connsiteX0" fmla="*/ 0 w 695459"/>
                <a:gd name="connsiteY0" fmla="*/ 168459 h 168459"/>
                <a:gd name="connsiteX1" fmla="*/ 309093 w 695459"/>
                <a:gd name="connsiteY1" fmla="*/ 13913 h 168459"/>
                <a:gd name="connsiteX2" fmla="*/ 695459 w 695459"/>
                <a:gd name="connsiteY2" fmla="*/ 52549 h 168459"/>
                <a:gd name="connsiteX0" fmla="*/ 0 w 695459"/>
                <a:gd name="connsiteY0" fmla="*/ 168459 h 168459"/>
                <a:gd name="connsiteX1" fmla="*/ 309093 w 695459"/>
                <a:gd name="connsiteY1" fmla="*/ 13913 h 168459"/>
                <a:gd name="connsiteX2" fmla="*/ 695459 w 695459"/>
                <a:gd name="connsiteY2" fmla="*/ 52549 h 168459"/>
                <a:gd name="connsiteX0" fmla="*/ 0 w 695459"/>
                <a:gd name="connsiteY0" fmla="*/ 158655 h 158655"/>
                <a:gd name="connsiteX1" fmla="*/ 309093 w 695459"/>
                <a:gd name="connsiteY1" fmla="*/ 4109 h 158655"/>
                <a:gd name="connsiteX2" fmla="*/ 695459 w 695459"/>
                <a:gd name="connsiteY2" fmla="*/ 42745 h 158655"/>
                <a:gd name="connsiteX0" fmla="*/ 0 w 695459"/>
                <a:gd name="connsiteY0" fmla="*/ 173755 h 173755"/>
                <a:gd name="connsiteX1" fmla="*/ 337668 w 695459"/>
                <a:gd name="connsiteY1" fmla="*/ 3334 h 173755"/>
                <a:gd name="connsiteX2" fmla="*/ 695459 w 695459"/>
                <a:gd name="connsiteY2" fmla="*/ 57845 h 173755"/>
                <a:gd name="connsiteX0" fmla="*/ 0 w 695459"/>
                <a:gd name="connsiteY0" fmla="*/ 170577 h 170577"/>
                <a:gd name="connsiteX1" fmla="*/ 337668 w 695459"/>
                <a:gd name="connsiteY1" fmla="*/ 156 h 170577"/>
                <a:gd name="connsiteX2" fmla="*/ 695459 w 695459"/>
                <a:gd name="connsiteY2" fmla="*/ 54667 h 170577"/>
                <a:gd name="connsiteX0" fmla="*/ 0 w 695459"/>
                <a:gd name="connsiteY0" fmla="*/ 182256 h 182256"/>
                <a:gd name="connsiteX1" fmla="*/ 337668 w 695459"/>
                <a:gd name="connsiteY1" fmla="*/ 11835 h 182256"/>
                <a:gd name="connsiteX2" fmla="*/ 695459 w 695459"/>
                <a:gd name="connsiteY2" fmla="*/ 66346 h 182256"/>
                <a:gd name="connsiteX0" fmla="*/ 0 w 695459"/>
                <a:gd name="connsiteY0" fmla="*/ 189743 h 189743"/>
                <a:gd name="connsiteX1" fmla="*/ 337668 w 695459"/>
                <a:gd name="connsiteY1" fmla="*/ 19322 h 189743"/>
                <a:gd name="connsiteX2" fmla="*/ 695459 w 695459"/>
                <a:gd name="connsiteY2" fmla="*/ 73833 h 189743"/>
                <a:gd name="connsiteX0" fmla="*/ 0 w 695459"/>
                <a:gd name="connsiteY0" fmla="*/ 186109 h 186109"/>
                <a:gd name="connsiteX1" fmla="*/ 337668 w 695459"/>
                <a:gd name="connsiteY1" fmla="*/ 15688 h 186109"/>
                <a:gd name="connsiteX2" fmla="*/ 695459 w 695459"/>
                <a:gd name="connsiteY2" fmla="*/ 70199 h 186109"/>
                <a:gd name="connsiteX0" fmla="*/ 0 w 695459"/>
                <a:gd name="connsiteY0" fmla="*/ 186109 h 186109"/>
                <a:gd name="connsiteX1" fmla="*/ 337668 w 695459"/>
                <a:gd name="connsiteY1" fmla="*/ 15688 h 186109"/>
                <a:gd name="connsiteX2" fmla="*/ 695459 w 695459"/>
                <a:gd name="connsiteY2" fmla="*/ 70199 h 186109"/>
                <a:gd name="connsiteX0" fmla="*/ 0 w 695459"/>
                <a:gd name="connsiteY0" fmla="*/ 173524 h 173524"/>
                <a:gd name="connsiteX1" fmla="*/ 337668 w 695459"/>
                <a:gd name="connsiteY1" fmla="*/ 3103 h 173524"/>
                <a:gd name="connsiteX2" fmla="*/ 695459 w 695459"/>
                <a:gd name="connsiteY2" fmla="*/ 57614 h 173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5459" h="173524">
                  <a:moveTo>
                    <a:pt x="0" y="173524"/>
                  </a:moveTo>
                  <a:cubicBezTo>
                    <a:pt x="150566" y="42410"/>
                    <a:pt x="212233" y="16071"/>
                    <a:pt x="337668" y="3103"/>
                  </a:cubicBezTo>
                  <a:cubicBezTo>
                    <a:pt x="463103" y="-9865"/>
                    <a:pt x="552942" y="19648"/>
                    <a:pt x="695459" y="57614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orma livre 24"/>
            <p:cNvSpPr/>
            <p:nvPr/>
          </p:nvSpPr>
          <p:spPr>
            <a:xfrm rot="439062" flipH="1" flipV="1">
              <a:off x="4741754" y="1965749"/>
              <a:ext cx="672772" cy="139916"/>
            </a:xfrm>
            <a:custGeom>
              <a:avLst/>
              <a:gdLst>
                <a:gd name="connsiteX0" fmla="*/ 0 w 695459"/>
                <a:gd name="connsiteY0" fmla="*/ 168459 h 168459"/>
                <a:gd name="connsiteX1" fmla="*/ 309093 w 695459"/>
                <a:gd name="connsiteY1" fmla="*/ 13913 h 168459"/>
                <a:gd name="connsiteX2" fmla="*/ 695459 w 695459"/>
                <a:gd name="connsiteY2" fmla="*/ 52549 h 168459"/>
                <a:gd name="connsiteX0" fmla="*/ 0 w 695459"/>
                <a:gd name="connsiteY0" fmla="*/ 168459 h 168459"/>
                <a:gd name="connsiteX1" fmla="*/ 309093 w 695459"/>
                <a:gd name="connsiteY1" fmla="*/ 13913 h 168459"/>
                <a:gd name="connsiteX2" fmla="*/ 695459 w 695459"/>
                <a:gd name="connsiteY2" fmla="*/ 52549 h 168459"/>
                <a:gd name="connsiteX0" fmla="*/ 0 w 695459"/>
                <a:gd name="connsiteY0" fmla="*/ 158655 h 158655"/>
                <a:gd name="connsiteX1" fmla="*/ 309093 w 695459"/>
                <a:gd name="connsiteY1" fmla="*/ 4109 h 158655"/>
                <a:gd name="connsiteX2" fmla="*/ 695459 w 695459"/>
                <a:gd name="connsiteY2" fmla="*/ 42745 h 158655"/>
                <a:gd name="connsiteX0" fmla="*/ 0 w 695459"/>
                <a:gd name="connsiteY0" fmla="*/ 173755 h 173755"/>
                <a:gd name="connsiteX1" fmla="*/ 337668 w 695459"/>
                <a:gd name="connsiteY1" fmla="*/ 3334 h 173755"/>
                <a:gd name="connsiteX2" fmla="*/ 695459 w 695459"/>
                <a:gd name="connsiteY2" fmla="*/ 57845 h 173755"/>
                <a:gd name="connsiteX0" fmla="*/ 0 w 695459"/>
                <a:gd name="connsiteY0" fmla="*/ 170577 h 170577"/>
                <a:gd name="connsiteX1" fmla="*/ 337668 w 695459"/>
                <a:gd name="connsiteY1" fmla="*/ 156 h 170577"/>
                <a:gd name="connsiteX2" fmla="*/ 695459 w 695459"/>
                <a:gd name="connsiteY2" fmla="*/ 54667 h 170577"/>
                <a:gd name="connsiteX0" fmla="*/ 0 w 695459"/>
                <a:gd name="connsiteY0" fmla="*/ 182256 h 182256"/>
                <a:gd name="connsiteX1" fmla="*/ 337668 w 695459"/>
                <a:gd name="connsiteY1" fmla="*/ 11835 h 182256"/>
                <a:gd name="connsiteX2" fmla="*/ 695459 w 695459"/>
                <a:gd name="connsiteY2" fmla="*/ 66346 h 182256"/>
                <a:gd name="connsiteX0" fmla="*/ 0 w 695459"/>
                <a:gd name="connsiteY0" fmla="*/ 189743 h 189743"/>
                <a:gd name="connsiteX1" fmla="*/ 337668 w 695459"/>
                <a:gd name="connsiteY1" fmla="*/ 19322 h 189743"/>
                <a:gd name="connsiteX2" fmla="*/ 695459 w 695459"/>
                <a:gd name="connsiteY2" fmla="*/ 73833 h 189743"/>
                <a:gd name="connsiteX0" fmla="*/ 0 w 695459"/>
                <a:gd name="connsiteY0" fmla="*/ 186109 h 186109"/>
                <a:gd name="connsiteX1" fmla="*/ 337668 w 695459"/>
                <a:gd name="connsiteY1" fmla="*/ 15688 h 186109"/>
                <a:gd name="connsiteX2" fmla="*/ 695459 w 695459"/>
                <a:gd name="connsiteY2" fmla="*/ 70199 h 186109"/>
                <a:gd name="connsiteX0" fmla="*/ 0 w 695459"/>
                <a:gd name="connsiteY0" fmla="*/ 186109 h 186109"/>
                <a:gd name="connsiteX1" fmla="*/ 337668 w 695459"/>
                <a:gd name="connsiteY1" fmla="*/ 15688 h 186109"/>
                <a:gd name="connsiteX2" fmla="*/ 695459 w 695459"/>
                <a:gd name="connsiteY2" fmla="*/ 70199 h 186109"/>
                <a:gd name="connsiteX0" fmla="*/ 0 w 695459"/>
                <a:gd name="connsiteY0" fmla="*/ 173524 h 173524"/>
                <a:gd name="connsiteX1" fmla="*/ 337668 w 695459"/>
                <a:gd name="connsiteY1" fmla="*/ 3103 h 173524"/>
                <a:gd name="connsiteX2" fmla="*/ 695459 w 695459"/>
                <a:gd name="connsiteY2" fmla="*/ 57614 h 173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5459" h="173524">
                  <a:moveTo>
                    <a:pt x="0" y="173524"/>
                  </a:moveTo>
                  <a:cubicBezTo>
                    <a:pt x="150566" y="42410"/>
                    <a:pt x="212233" y="16071"/>
                    <a:pt x="337668" y="3103"/>
                  </a:cubicBezTo>
                  <a:cubicBezTo>
                    <a:pt x="463103" y="-9865"/>
                    <a:pt x="552942" y="19648"/>
                    <a:pt x="695459" y="57614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prstDash val="sysDot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orma livre 25"/>
            <p:cNvSpPr/>
            <p:nvPr/>
          </p:nvSpPr>
          <p:spPr>
            <a:xfrm rot="2759687" flipH="1" flipV="1">
              <a:off x="4203392" y="2594274"/>
              <a:ext cx="638559" cy="257448"/>
            </a:xfrm>
            <a:custGeom>
              <a:avLst/>
              <a:gdLst>
                <a:gd name="connsiteX0" fmla="*/ 0 w 695459"/>
                <a:gd name="connsiteY0" fmla="*/ 168459 h 168459"/>
                <a:gd name="connsiteX1" fmla="*/ 309093 w 695459"/>
                <a:gd name="connsiteY1" fmla="*/ 13913 h 168459"/>
                <a:gd name="connsiteX2" fmla="*/ 695459 w 695459"/>
                <a:gd name="connsiteY2" fmla="*/ 52549 h 168459"/>
                <a:gd name="connsiteX0" fmla="*/ 0 w 695459"/>
                <a:gd name="connsiteY0" fmla="*/ 168459 h 168459"/>
                <a:gd name="connsiteX1" fmla="*/ 309093 w 695459"/>
                <a:gd name="connsiteY1" fmla="*/ 13913 h 168459"/>
                <a:gd name="connsiteX2" fmla="*/ 695459 w 695459"/>
                <a:gd name="connsiteY2" fmla="*/ 52549 h 168459"/>
                <a:gd name="connsiteX0" fmla="*/ 0 w 695459"/>
                <a:gd name="connsiteY0" fmla="*/ 158655 h 158655"/>
                <a:gd name="connsiteX1" fmla="*/ 309093 w 695459"/>
                <a:gd name="connsiteY1" fmla="*/ 4109 h 158655"/>
                <a:gd name="connsiteX2" fmla="*/ 695459 w 695459"/>
                <a:gd name="connsiteY2" fmla="*/ 42745 h 158655"/>
                <a:gd name="connsiteX0" fmla="*/ 0 w 695459"/>
                <a:gd name="connsiteY0" fmla="*/ 173755 h 173755"/>
                <a:gd name="connsiteX1" fmla="*/ 337668 w 695459"/>
                <a:gd name="connsiteY1" fmla="*/ 3334 h 173755"/>
                <a:gd name="connsiteX2" fmla="*/ 695459 w 695459"/>
                <a:gd name="connsiteY2" fmla="*/ 57845 h 173755"/>
                <a:gd name="connsiteX0" fmla="*/ 0 w 695459"/>
                <a:gd name="connsiteY0" fmla="*/ 170577 h 170577"/>
                <a:gd name="connsiteX1" fmla="*/ 337668 w 695459"/>
                <a:gd name="connsiteY1" fmla="*/ 156 h 170577"/>
                <a:gd name="connsiteX2" fmla="*/ 695459 w 695459"/>
                <a:gd name="connsiteY2" fmla="*/ 54667 h 170577"/>
                <a:gd name="connsiteX0" fmla="*/ 0 w 695459"/>
                <a:gd name="connsiteY0" fmla="*/ 182256 h 182256"/>
                <a:gd name="connsiteX1" fmla="*/ 337668 w 695459"/>
                <a:gd name="connsiteY1" fmla="*/ 11835 h 182256"/>
                <a:gd name="connsiteX2" fmla="*/ 695459 w 695459"/>
                <a:gd name="connsiteY2" fmla="*/ 66346 h 182256"/>
                <a:gd name="connsiteX0" fmla="*/ 0 w 695459"/>
                <a:gd name="connsiteY0" fmla="*/ 189743 h 189743"/>
                <a:gd name="connsiteX1" fmla="*/ 337668 w 695459"/>
                <a:gd name="connsiteY1" fmla="*/ 19322 h 189743"/>
                <a:gd name="connsiteX2" fmla="*/ 695459 w 695459"/>
                <a:gd name="connsiteY2" fmla="*/ 73833 h 189743"/>
                <a:gd name="connsiteX0" fmla="*/ 0 w 695459"/>
                <a:gd name="connsiteY0" fmla="*/ 186109 h 186109"/>
                <a:gd name="connsiteX1" fmla="*/ 337668 w 695459"/>
                <a:gd name="connsiteY1" fmla="*/ 15688 h 186109"/>
                <a:gd name="connsiteX2" fmla="*/ 695459 w 695459"/>
                <a:gd name="connsiteY2" fmla="*/ 70199 h 186109"/>
                <a:gd name="connsiteX0" fmla="*/ 0 w 695459"/>
                <a:gd name="connsiteY0" fmla="*/ 186109 h 186109"/>
                <a:gd name="connsiteX1" fmla="*/ 337668 w 695459"/>
                <a:gd name="connsiteY1" fmla="*/ 15688 h 186109"/>
                <a:gd name="connsiteX2" fmla="*/ 695459 w 695459"/>
                <a:gd name="connsiteY2" fmla="*/ 70199 h 186109"/>
                <a:gd name="connsiteX0" fmla="*/ 0 w 695459"/>
                <a:gd name="connsiteY0" fmla="*/ 173524 h 173524"/>
                <a:gd name="connsiteX1" fmla="*/ 337668 w 695459"/>
                <a:gd name="connsiteY1" fmla="*/ 3103 h 173524"/>
                <a:gd name="connsiteX2" fmla="*/ 695459 w 695459"/>
                <a:gd name="connsiteY2" fmla="*/ 57614 h 173524"/>
                <a:gd name="connsiteX0" fmla="*/ 0 w 679690"/>
                <a:gd name="connsiteY0" fmla="*/ 428246 h 428246"/>
                <a:gd name="connsiteX1" fmla="*/ 321899 w 679690"/>
                <a:gd name="connsiteY1" fmla="*/ 21628 h 428246"/>
                <a:gd name="connsiteX2" fmla="*/ 679690 w 679690"/>
                <a:gd name="connsiteY2" fmla="*/ 76139 h 428246"/>
                <a:gd name="connsiteX0" fmla="*/ 0 w 679690"/>
                <a:gd name="connsiteY0" fmla="*/ 428246 h 428246"/>
                <a:gd name="connsiteX1" fmla="*/ 321899 w 679690"/>
                <a:gd name="connsiteY1" fmla="*/ 21628 h 428246"/>
                <a:gd name="connsiteX2" fmla="*/ 679690 w 679690"/>
                <a:gd name="connsiteY2" fmla="*/ 76139 h 428246"/>
                <a:gd name="connsiteX0" fmla="*/ 0 w 679690"/>
                <a:gd name="connsiteY0" fmla="*/ 463222 h 463222"/>
                <a:gd name="connsiteX1" fmla="*/ 321899 w 679690"/>
                <a:gd name="connsiteY1" fmla="*/ 56604 h 463222"/>
                <a:gd name="connsiteX2" fmla="*/ 679690 w 679690"/>
                <a:gd name="connsiteY2" fmla="*/ 111115 h 463222"/>
                <a:gd name="connsiteX0" fmla="*/ 0 w 613340"/>
                <a:gd name="connsiteY0" fmla="*/ 414671 h 414671"/>
                <a:gd name="connsiteX1" fmla="*/ 321899 w 613340"/>
                <a:gd name="connsiteY1" fmla="*/ 8053 h 414671"/>
                <a:gd name="connsiteX2" fmla="*/ 613340 w 613340"/>
                <a:gd name="connsiteY2" fmla="*/ 212285 h 414671"/>
                <a:gd name="connsiteX0" fmla="*/ 0 w 613340"/>
                <a:gd name="connsiteY0" fmla="*/ 415235 h 415235"/>
                <a:gd name="connsiteX1" fmla="*/ 321899 w 613340"/>
                <a:gd name="connsiteY1" fmla="*/ 8617 h 415235"/>
                <a:gd name="connsiteX2" fmla="*/ 613340 w 613340"/>
                <a:gd name="connsiteY2" fmla="*/ 212849 h 415235"/>
                <a:gd name="connsiteX0" fmla="*/ 0 w 613340"/>
                <a:gd name="connsiteY0" fmla="*/ 433929 h 433929"/>
                <a:gd name="connsiteX1" fmla="*/ 338273 w 613340"/>
                <a:gd name="connsiteY1" fmla="*/ 7292 h 433929"/>
                <a:gd name="connsiteX2" fmla="*/ 613340 w 613340"/>
                <a:gd name="connsiteY2" fmla="*/ 231543 h 433929"/>
                <a:gd name="connsiteX0" fmla="*/ 0 w 428193"/>
                <a:gd name="connsiteY0" fmla="*/ 151983 h 275790"/>
                <a:gd name="connsiteX1" fmla="*/ 153126 w 428193"/>
                <a:gd name="connsiteY1" fmla="*/ 51539 h 275790"/>
                <a:gd name="connsiteX2" fmla="*/ 428193 w 428193"/>
                <a:gd name="connsiteY2" fmla="*/ 275790 h 275790"/>
                <a:gd name="connsiteX0" fmla="*/ 0 w 428193"/>
                <a:gd name="connsiteY0" fmla="*/ 171961 h 295768"/>
                <a:gd name="connsiteX1" fmla="*/ 232564 w 428193"/>
                <a:gd name="connsiteY1" fmla="*/ 32764 h 295768"/>
                <a:gd name="connsiteX2" fmla="*/ 428193 w 428193"/>
                <a:gd name="connsiteY2" fmla="*/ 295768 h 295768"/>
                <a:gd name="connsiteX0" fmla="*/ 0 w 428193"/>
                <a:gd name="connsiteY0" fmla="*/ 200997 h 324804"/>
                <a:gd name="connsiteX1" fmla="*/ 238167 w 428193"/>
                <a:gd name="connsiteY1" fmla="*/ 17063 h 324804"/>
                <a:gd name="connsiteX2" fmla="*/ 428193 w 428193"/>
                <a:gd name="connsiteY2" fmla="*/ 324804 h 324804"/>
                <a:gd name="connsiteX0" fmla="*/ 0 w 428193"/>
                <a:gd name="connsiteY0" fmla="*/ 195481 h 319288"/>
                <a:gd name="connsiteX1" fmla="*/ 238167 w 428193"/>
                <a:gd name="connsiteY1" fmla="*/ 11547 h 319288"/>
                <a:gd name="connsiteX2" fmla="*/ 428193 w 428193"/>
                <a:gd name="connsiteY2" fmla="*/ 319288 h 319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193" h="319288">
                  <a:moveTo>
                    <a:pt x="0" y="195481"/>
                  </a:moveTo>
                  <a:cubicBezTo>
                    <a:pt x="123853" y="-54520"/>
                    <a:pt x="213593" y="3333"/>
                    <a:pt x="238167" y="11547"/>
                  </a:cubicBezTo>
                  <a:cubicBezTo>
                    <a:pt x="262741" y="19761"/>
                    <a:pt x="335599" y="146051"/>
                    <a:pt x="428193" y="319288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orma livre 27"/>
            <p:cNvSpPr/>
            <p:nvPr/>
          </p:nvSpPr>
          <p:spPr>
            <a:xfrm rot="8150511">
              <a:off x="5275315" y="2453941"/>
              <a:ext cx="692771" cy="365479"/>
            </a:xfrm>
            <a:custGeom>
              <a:avLst/>
              <a:gdLst>
                <a:gd name="connsiteX0" fmla="*/ 0 w 695459"/>
                <a:gd name="connsiteY0" fmla="*/ 168459 h 168459"/>
                <a:gd name="connsiteX1" fmla="*/ 309093 w 695459"/>
                <a:gd name="connsiteY1" fmla="*/ 13913 h 168459"/>
                <a:gd name="connsiteX2" fmla="*/ 695459 w 695459"/>
                <a:gd name="connsiteY2" fmla="*/ 52549 h 168459"/>
                <a:gd name="connsiteX0" fmla="*/ 0 w 695459"/>
                <a:gd name="connsiteY0" fmla="*/ 168459 h 168459"/>
                <a:gd name="connsiteX1" fmla="*/ 309093 w 695459"/>
                <a:gd name="connsiteY1" fmla="*/ 13913 h 168459"/>
                <a:gd name="connsiteX2" fmla="*/ 695459 w 695459"/>
                <a:gd name="connsiteY2" fmla="*/ 52549 h 168459"/>
                <a:gd name="connsiteX0" fmla="*/ 0 w 695459"/>
                <a:gd name="connsiteY0" fmla="*/ 158655 h 158655"/>
                <a:gd name="connsiteX1" fmla="*/ 309093 w 695459"/>
                <a:gd name="connsiteY1" fmla="*/ 4109 h 158655"/>
                <a:gd name="connsiteX2" fmla="*/ 695459 w 695459"/>
                <a:gd name="connsiteY2" fmla="*/ 42745 h 158655"/>
                <a:gd name="connsiteX0" fmla="*/ 0 w 695459"/>
                <a:gd name="connsiteY0" fmla="*/ 173755 h 173755"/>
                <a:gd name="connsiteX1" fmla="*/ 337668 w 695459"/>
                <a:gd name="connsiteY1" fmla="*/ 3334 h 173755"/>
                <a:gd name="connsiteX2" fmla="*/ 695459 w 695459"/>
                <a:gd name="connsiteY2" fmla="*/ 57845 h 173755"/>
                <a:gd name="connsiteX0" fmla="*/ 0 w 695459"/>
                <a:gd name="connsiteY0" fmla="*/ 170577 h 170577"/>
                <a:gd name="connsiteX1" fmla="*/ 337668 w 695459"/>
                <a:gd name="connsiteY1" fmla="*/ 156 h 170577"/>
                <a:gd name="connsiteX2" fmla="*/ 695459 w 695459"/>
                <a:gd name="connsiteY2" fmla="*/ 54667 h 170577"/>
                <a:gd name="connsiteX0" fmla="*/ 0 w 695459"/>
                <a:gd name="connsiteY0" fmla="*/ 182256 h 182256"/>
                <a:gd name="connsiteX1" fmla="*/ 337668 w 695459"/>
                <a:gd name="connsiteY1" fmla="*/ 11835 h 182256"/>
                <a:gd name="connsiteX2" fmla="*/ 695459 w 695459"/>
                <a:gd name="connsiteY2" fmla="*/ 66346 h 182256"/>
                <a:gd name="connsiteX0" fmla="*/ 0 w 695459"/>
                <a:gd name="connsiteY0" fmla="*/ 189743 h 189743"/>
                <a:gd name="connsiteX1" fmla="*/ 337668 w 695459"/>
                <a:gd name="connsiteY1" fmla="*/ 19322 h 189743"/>
                <a:gd name="connsiteX2" fmla="*/ 695459 w 695459"/>
                <a:gd name="connsiteY2" fmla="*/ 73833 h 189743"/>
                <a:gd name="connsiteX0" fmla="*/ 0 w 695459"/>
                <a:gd name="connsiteY0" fmla="*/ 186109 h 186109"/>
                <a:gd name="connsiteX1" fmla="*/ 337668 w 695459"/>
                <a:gd name="connsiteY1" fmla="*/ 15688 h 186109"/>
                <a:gd name="connsiteX2" fmla="*/ 695459 w 695459"/>
                <a:gd name="connsiteY2" fmla="*/ 70199 h 186109"/>
                <a:gd name="connsiteX0" fmla="*/ 0 w 695459"/>
                <a:gd name="connsiteY0" fmla="*/ 186109 h 186109"/>
                <a:gd name="connsiteX1" fmla="*/ 337668 w 695459"/>
                <a:gd name="connsiteY1" fmla="*/ 15688 h 186109"/>
                <a:gd name="connsiteX2" fmla="*/ 695459 w 695459"/>
                <a:gd name="connsiteY2" fmla="*/ 70199 h 186109"/>
                <a:gd name="connsiteX0" fmla="*/ 0 w 695459"/>
                <a:gd name="connsiteY0" fmla="*/ 173524 h 173524"/>
                <a:gd name="connsiteX1" fmla="*/ 337668 w 695459"/>
                <a:gd name="connsiteY1" fmla="*/ 3103 h 173524"/>
                <a:gd name="connsiteX2" fmla="*/ 695459 w 695459"/>
                <a:gd name="connsiteY2" fmla="*/ 57614 h 173524"/>
                <a:gd name="connsiteX0" fmla="*/ 0 w 679690"/>
                <a:gd name="connsiteY0" fmla="*/ 428246 h 428246"/>
                <a:gd name="connsiteX1" fmla="*/ 321899 w 679690"/>
                <a:gd name="connsiteY1" fmla="*/ 21628 h 428246"/>
                <a:gd name="connsiteX2" fmla="*/ 679690 w 679690"/>
                <a:gd name="connsiteY2" fmla="*/ 76139 h 428246"/>
                <a:gd name="connsiteX0" fmla="*/ 0 w 679690"/>
                <a:gd name="connsiteY0" fmla="*/ 428246 h 428246"/>
                <a:gd name="connsiteX1" fmla="*/ 321899 w 679690"/>
                <a:gd name="connsiteY1" fmla="*/ 21628 h 428246"/>
                <a:gd name="connsiteX2" fmla="*/ 679690 w 679690"/>
                <a:gd name="connsiteY2" fmla="*/ 76139 h 428246"/>
                <a:gd name="connsiteX0" fmla="*/ 0 w 679690"/>
                <a:gd name="connsiteY0" fmla="*/ 463222 h 463222"/>
                <a:gd name="connsiteX1" fmla="*/ 321899 w 679690"/>
                <a:gd name="connsiteY1" fmla="*/ 56604 h 463222"/>
                <a:gd name="connsiteX2" fmla="*/ 679690 w 679690"/>
                <a:gd name="connsiteY2" fmla="*/ 111115 h 463222"/>
                <a:gd name="connsiteX0" fmla="*/ 0 w 613340"/>
                <a:gd name="connsiteY0" fmla="*/ 414671 h 414671"/>
                <a:gd name="connsiteX1" fmla="*/ 321899 w 613340"/>
                <a:gd name="connsiteY1" fmla="*/ 8053 h 414671"/>
                <a:gd name="connsiteX2" fmla="*/ 613340 w 613340"/>
                <a:gd name="connsiteY2" fmla="*/ 212285 h 414671"/>
                <a:gd name="connsiteX0" fmla="*/ 0 w 613340"/>
                <a:gd name="connsiteY0" fmla="*/ 415235 h 415235"/>
                <a:gd name="connsiteX1" fmla="*/ 321899 w 613340"/>
                <a:gd name="connsiteY1" fmla="*/ 8617 h 415235"/>
                <a:gd name="connsiteX2" fmla="*/ 613340 w 613340"/>
                <a:gd name="connsiteY2" fmla="*/ 212849 h 415235"/>
                <a:gd name="connsiteX0" fmla="*/ 0 w 613340"/>
                <a:gd name="connsiteY0" fmla="*/ 433929 h 433929"/>
                <a:gd name="connsiteX1" fmla="*/ 338273 w 613340"/>
                <a:gd name="connsiteY1" fmla="*/ 7292 h 433929"/>
                <a:gd name="connsiteX2" fmla="*/ 613340 w 613340"/>
                <a:gd name="connsiteY2" fmla="*/ 231543 h 433929"/>
                <a:gd name="connsiteX0" fmla="*/ 0 w 428193"/>
                <a:gd name="connsiteY0" fmla="*/ 151983 h 275790"/>
                <a:gd name="connsiteX1" fmla="*/ 153126 w 428193"/>
                <a:gd name="connsiteY1" fmla="*/ 51539 h 275790"/>
                <a:gd name="connsiteX2" fmla="*/ 428193 w 428193"/>
                <a:gd name="connsiteY2" fmla="*/ 275790 h 275790"/>
                <a:gd name="connsiteX0" fmla="*/ 0 w 428193"/>
                <a:gd name="connsiteY0" fmla="*/ 171961 h 295768"/>
                <a:gd name="connsiteX1" fmla="*/ 232564 w 428193"/>
                <a:gd name="connsiteY1" fmla="*/ 32764 h 295768"/>
                <a:gd name="connsiteX2" fmla="*/ 428193 w 428193"/>
                <a:gd name="connsiteY2" fmla="*/ 295768 h 295768"/>
                <a:gd name="connsiteX0" fmla="*/ 0 w 428193"/>
                <a:gd name="connsiteY0" fmla="*/ 200997 h 324804"/>
                <a:gd name="connsiteX1" fmla="*/ 238167 w 428193"/>
                <a:gd name="connsiteY1" fmla="*/ 17063 h 324804"/>
                <a:gd name="connsiteX2" fmla="*/ 428193 w 428193"/>
                <a:gd name="connsiteY2" fmla="*/ 324804 h 324804"/>
                <a:gd name="connsiteX0" fmla="*/ 0 w 428193"/>
                <a:gd name="connsiteY0" fmla="*/ 195481 h 319288"/>
                <a:gd name="connsiteX1" fmla="*/ 238167 w 428193"/>
                <a:gd name="connsiteY1" fmla="*/ 11547 h 319288"/>
                <a:gd name="connsiteX2" fmla="*/ 428193 w 428193"/>
                <a:gd name="connsiteY2" fmla="*/ 319288 h 319288"/>
                <a:gd name="connsiteX0" fmla="*/ 0 w 416666"/>
                <a:gd name="connsiteY0" fmla="*/ 234056 h 313015"/>
                <a:gd name="connsiteX1" fmla="*/ 226640 w 416666"/>
                <a:gd name="connsiteY1" fmla="*/ 5274 h 313015"/>
                <a:gd name="connsiteX2" fmla="*/ 416666 w 416666"/>
                <a:gd name="connsiteY2" fmla="*/ 313015 h 313015"/>
                <a:gd name="connsiteX0" fmla="*/ 0 w 416666"/>
                <a:gd name="connsiteY0" fmla="*/ 230565 h 309524"/>
                <a:gd name="connsiteX1" fmla="*/ 226640 w 416666"/>
                <a:gd name="connsiteY1" fmla="*/ 1783 h 309524"/>
                <a:gd name="connsiteX2" fmla="*/ 416666 w 416666"/>
                <a:gd name="connsiteY2" fmla="*/ 309524 h 309524"/>
                <a:gd name="connsiteX0" fmla="*/ 0 w 433526"/>
                <a:gd name="connsiteY0" fmla="*/ 421940 h 421940"/>
                <a:gd name="connsiteX1" fmla="*/ 226640 w 433526"/>
                <a:gd name="connsiteY1" fmla="*/ 193158 h 421940"/>
                <a:gd name="connsiteX2" fmla="*/ 433526 w 433526"/>
                <a:gd name="connsiteY2" fmla="*/ 60887 h 421940"/>
                <a:gd name="connsiteX0" fmla="*/ 0 w 433526"/>
                <a:gd name="connsiteY0" fmla="*/ 423570 h 423570"/>
                <a:gd name="connsiteX1" fmla="*/ 226640 w 433526"/>
                <a:gd name="connsiteY1" fmla="*/ 194788 h 423570"/>
                <a:gd name="connsiteX2" fmla="*/ 433526 w 433526"/>
                <a:gd name="connsiteY2" fmla="*/ 62517 h 423570"/>
                <a:gd name="connsiteX0" fmla="*/ 0 w 433526"/>
                <a:gd name="connsiteY0" fmla="*/ 545555 h 545555"/>
                <a:gd name="connsiteX1" fmla="*/ 230401 w 433526"/>
                <a:gd name="connsiteY1" fmla="*/ 25840 h 545555"/>
                <a:gd name="connsiteX2" fmla="*/ 433526 w 433526"/>
                <a:gd name="connsiteY2" fmla="*/ 184502 h 545555"/>
                <a:gd name="connsiteX0" fmla="*/ 0 w 433526"/>
                <a:gd name="connsiteY0" fmla="*/ 525955 h 525955"/>
                <a:gd name="connsiteX1" fmla="*/ 247424 w 433526"/>
                <a:gd name="connsiteY1" fmla="*/ 31515 h 525955"/>
                <a:gd name="connsiteX2" fmla="*/ 433526 w 433526"/>
                <a:gd name="connsiteY2" fmla="*/ 164902 h 525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3526" h="525955">
                  <a:moveTo>
                    <a:pt x="0" y="525955"/>
                  </a:moveTo>
                  <a:cubicBezTo>
                    <a:pt x="79313" y="342082"/>
                    <a:pt x="175170" y="91690"/>
                    <a:pt x="247424" y="31515"/>
                  </a:cubicBezTo>
                  <a:cubicBezTo>
                    <a:pt x="319678" y="-28660"/>
                    <a:pt x="359174" y="-12181"/>
                    <a:pt x="433526" y="164902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  <a:prstDash val="sysDot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" name="Imagem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2400" y="5415840"/>
            <a:ext cx="3886200" cy="800100"/>
          </a:xfrm>
          <a:prstGeom prst="rect">
            <a:avLst/>
          </a:prstGeom>
        </p:spPr>
      </p:pic>
      <p:pic>
        <p:nvPicPr>
          <p:cNvPr id="23" name="Imagem 22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995" y="1103551"/>
            <a:ext cx="2962275" cy="1419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355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ço Reservado para Conteúdo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224" y="1143000"/>
            <a:ext cx="7389555" cy="525780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433BA-F8B9-4F45-9329-DD228C54C5CC}" type="datetime1">
              <a:rPr lang="en-US" smtClean="0"/>
              <a:t>9/22/2016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Level 2: Topology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2. DyeVC: Overview</a:t>
            </a:r>
          </a:p>
        </p:txBody>
      </p:sp>
      <p:sp>
        <p:nvSpPr>
          <p:cNvPr id="26" name="Texto explicativo retangular 25"/>
          <p:cNvSpPr/>
          <p:nvPr/>
        </p:nvSpPr>
        <p:spPr>
          <a:xfrm>
            <a:off x="6629400" y="2543549"/>
            <a:ext cx="990600" cy="475869"/>
          </a:xfrm>
          <a:prstGeom prst="wedgeRectCallout">
            <a:avLst>
              <a:gd name="adj1" fmla="val -92547"/>
              <a:gd name="adj2" fmla="val -168809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Partner</a:t>
            </a:r>
          </a:p>
        </p:txBody>
      </p:sp>
      <p:sp>
        <p:nvSpPr>
          <p:cNvPr id="27" name="Texto explicativo retangular 26"/>
          <p:cNvSpPr/>
          <p:nvPr/>
        </p:nvSpPr>
        <p:spPr>
          <a:xfrm>
            <a:off x="5486400" y="3629368"/>
            <a:ext cx="1905000" cy="475869"/>
          </a:xfrm>
          <a:prstGeom prst="wedgeRectCallout">
            <a:avLst>
              <a:gd name="adj1" fmla="val -92576"/>
              <a:gd name="adj2" fmla="val -49029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Main repository</a:t>
            </a:r>
          </a:p>
        </p:txBody>
      </p:sp>
      <p:sp>
        <p:nvSpPr>
          <p:cNvPr id="28" name="Texto explicativo retangular 27"/>
          <p:cNvSpPr/>
          <p:nvPr/>
        </p:nvSpPr>
        <p:spPr>
          <a:xfrm>
            <a:off x="1063455" y="3775215"/>
            <a:ext cx="1905000" cy="475869"/>
          </a:xfrm>
          <a:prstGeom prst="wedgeRectCallout">
            <a:avLst>
              <a:gd name="adj1" fmla="val 38840"/>
              <a:gd name="adj2" fmla="val 127229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My repository</a:t>
            </a:r>
          </a:p>
        </p:txBody>
      </p:sp>
    </p:spTree>
    <p:extLst>
      <p:ext uri="{BB962C8B-B14F-4D97-AF65-F5344CB8AC3E}">
        <p14:creationId xmlns:p14="http://schemas.microsoft.com/office/powerpoint/2010/main" val="483461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spaço Reservado para Conteúdo 10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/>
        </p:blipFill>
        <p:spPr>
          <a:xfrm>
            <a:off x="877224" y="1143000"/>
            <a:ext cx="7389555" cy="525780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1DCFB-7148-4C5F-B7A8-7A8A441A58DE}" type="datetime1">
              <a:rPr lang="en-US" smtClean="0"/>
              <a:t>9/22/2016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Level 2: Topology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2. DyeVC: Overview</a:t>
            </a:r>
          </a:p>
        </p:txBody>
      </p:sp>
      <p:cxnSp>
        <p:nvCxnSpPr>
          <p:cNvPr id="7" name="Conector de seta reta 6"/>
          <p:cNvCxnSpPr/>
          <p:nvPr/>
        </p:nvCxnSpPr>
        <p:spPr>
          <a:xfrm>
            <a:off x="5334000" y="5234835"/>
            <a:ext cx="1447800" cy="0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6781802" y="5050169"/>
            <a:ext cx="24109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Push, synchronized</a:t>
            </a:r>
          </a:p>
          <a:p>
            <a:r>
              <a:rPr lang="en-US" dirty="0"/>
              <a:t>Push, non-synchronized</a:t>
            </a:r>
          </a:p>
          <a:p>
            <a:endParaRPr lang="en-US" dirty="0"/>
          </a:p>
          <a:p>
            <a:r>
              <a:rPr lang="en-US" dirty="0"/>
              <a:t>Pull, synchronized</a:t>
            </a:r>
          </a:p>
          <a:p>
            <a:r>
              <a:rPr lang="en-US" dirty="0"/>
              <a:t>Pull, non-synchronized</a:t>
            </a:r>
          </a:p>
        </p:txBody>
      </p:sp>
      <p:cxnSp>
        <p:nvCxnSpPr>
          <p:cNvPr id="10" name="Conector de seta reta 9"/>
          <p:cNvCxnSpPr/>
          <p:nvPr/>
        </p:nvCxnSpPr>
        <p:spPr>
          <a:xfrm>
            <a:off x="5334000" y="6377835"/>
            <a:ext cx="1447800" cy="0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>
            <a:off x="5334000" y="5539635"/>
            <a:ext cx="14478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>
            <a:off x="5334000" y="6073035"/>
            <a:ext cx="1447800" cy="0"/>
          </a:xfrm>
          <a:prstGeom prst="straightConnector1">
            <a:avLst/>
          </a:prstGeom>
          <a:ln w="57150">
            <a:solidFill>
              <a:srgbClr val="00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o explicativo retangular 2"/>
          <p:cNvSpPr/>
          <p:nvPr/>
        </p:nvSpPr>
        <p:spPr>
          <a:xfrm>
            <a:off x="6378690" y="3386724"/>
            <a:ext cx="1508589" cy="838200"/>
          </a:xfrm>
          <a:prstGeom prst="wedgeRectCallout">
            <a:avLst>
              <a:gd name="adj1" fmla="val -113587"/>
              <a:gd name="adj2" fmla="val -152993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Commits in tracked branches</a:t>
            </a:r>
          </a:p>
        </p:txBody>
      </p:sp>
      <p:sp>
        <p:nvSpPr>
          <p:cNvPr id="17" name="Texto explicativo retangular 16"/>
          <p:cNvSpPr/>
          <p:nvPr/>
        </p:nvSpPr>
        <p:spPr>
          <a:xfrm>
            <a:off x="7063515" y="2414540"/>
            <a:ext cx="1707158" cy="783565"/>
          </a:xfrm>
          <a:prstGeom prst="wedgeRectCallout">
            <a:avLst>
              <a:gd name="adj1" fmla="val -134517"/>
              <a:gd name="adj2" fmla="val -70070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Commits in non-tracked branches</a:t>
            </a:r>
          </a:p>
        </p:txBody>
      </p:sp>
    </p:spTree>
    <p:extLst>
      <p:ext uri="{BB962C8B-B14F-4D97-AF65-F5344CB8AC3E}">
        <p14:creationId xmlns:p14="http://schemas.microsoft.com/office/powerpoint/2010/main" val="2198584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A2C7B-023A-4039-B0F6-73A17B776FFF}" type="datetime1">
              <a:rPr lang="en-US" smtClean="0"/>
              <a:t>9/22/2016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Level 3: Branches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2. DyeVC: Overview</a:t>
            </a:r>
          </a:p>
        </p:txBody>
      </p:sp>
      <p:pic>
        <p:nvPicPr>
          <p:cNvPr id="8" name="Imagem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5"/>
          <a:stretch/>
        </p:blipFill>
        <p:spPr bwMode="auto">
          <a:xfrm>
            <a:off x="1143000" y="1143000"/>
            <a:ext cx="6858000" cy="52683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0646854"/>
      </p:ext>
    </p:extLst>
  </p:cSld>
  <p:clrMapOvr>
    <a:masterClrMapping/>
  </p:clrMapOvr>
  <p:extLst mod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22F10-993D-41B6-BAE2-8984766BCB3B}" type="datetime1">
              <a:rPr lang="en-US" smtClean="0"/>
              <a:t>9/22/2016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Level 4: Commits</a:t>
            </a:r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2. DyeVC: Overview</a:t>
            </a:r>
          </a:p>
        </p:txBody>
      </p:sp>
      <p:pic>
        <p:nvPicPr>
          <p:cNvPr id="8" name="Imagem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8" t="5769" r="10167" b="23077"/>
          <a:stretch/>
        </p:blipFill>
        <p:spPr bwMode="auto">
          <a:xfrm>
            <a:off x="409303" y="2133600"/>
            <a:ext cx="8590005" cy="3276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4904635"/>
      </p:ext>
    </p:extLst>
  </p:cSld>
  <p:clrMapOvr>
    <a:masterClrMapping/>
  </p:clrMapOvr>
  <p:extLst mod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749B5-9DC3-4233-88D6-F72DE89B2159}" type="datetime1">
              <a:rPr lang="en-US" smtClean="0"/>
              <a:t>9/22/2016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Level 4: Commits</a:t>
            </a:r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2. DyeVC: Overview</a:t>
            </a:r>
          </a:p>
        </p:txBody>
      </p:sp>
      <p:pic>
        <p:nvPicPr>
          <p:cNvPr id="8" name="Imagem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8" t="5769" r="55119" b="39624"/>
          <a:stretch/>
        </p:blipFill>
        <p:spPr bwMode="auto">
          <a:xfrm>
            <a:off x="381000" y="1228471"/>
            <a:ext cx="8229600" cy="51602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8012332"/>
      </p:ext>
    </p:extLst>
  </p:cSld>
  <p:clrMapOvr>
    <a:masterClrMapping/>
  </p:clrMapOvr>
  <p:extLst mod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DyeVC: Overview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Evaluation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Conclusion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D3F54-E805-42CE-9304-B652782D1E50}" type="datetime1">
              <a:rPr lang="en-US" smtClean="0"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76017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"/>
    </mc:Choice>
    <mc:Fallback xmlns="">
      <p:transition spd="slow" advTm="160"/>
    </mc:Fallback>
  </mc:AlternateContent>
  <p:extLst mod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Post-hoc </a:t>
            </a:r>
            <a:r>
              <a:rPr lang="en-US" dirty="0"/>
              <a:t>analysis</a:t>
            </a:r>
            <a:endParaRPr lang="en-US" i="1" dirty="0"/>
          </a:p>
          <a:p>
            <a:endParaRPr lang="en-US" i="1" dirty="0"/>
          </a:p>
          <a:p>
            <a:r>
              <a:rPr lang="en-US" dirty="0"/>
              <a:t>Observational study</a:t>
            </a:r>
          </a:p>
          <a:p>
            <a:endParaRPr lang="en-US" dirty="0"/>
          </a:p>
          <a:p>
            <a:r>
              <a:rPr lang="en-US" dirty="0"/>
              <a:t>Performance evaluation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15B88-B732-4503-A174-13C2938A72BA}" type="datetime1">
              <a:rPr lang="en-US" smtClean="0"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Performed evaluations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</p:spTree>
    <p:extLst>
      <p:ext uri="{BB962C8B-B14F-4D97-AF65-F5344CB8AC3E}">
        <p14:creationId xmlns:p14="http://schemas.microsoft.com/office/powerpoint/2010/main" val="602100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DyeVC: Overview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Evaluation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Conclusion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BD6AD-1D2B-4ACA-A479-4C904FE86FA8}" type="datetime1">
              <a:rPr lang="en-US" smtClean="0"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78612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"/>
    </mc:Choice>
    <mc:Fallback xmlns="">
      <p:transition spd="slow" advTm="160"/>
    </mc:Fallback>
  </mc:AlternateContent>
  <p:extLst mod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52400" y="1447800"/>
            <a:ext cx="8839200" cy="4953000"/>
          </a:xfrm>
        </p:spPr>
        <p:txBody>
          <a:bodyPr>
            <a:normAutofit/>
          </a:bodyPr>
          <a:lstStyle/>
          <a:p>
            <a:endParaRPr lang="en-US" i="1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Available at GitHub*</a:t>
            </a:r>
          </a:p>
          <a:p>
            <a:r>
              <a:rPr lang="en-US" dirty="0"/>
              <a:t>Repository history reconstructed</a:t>
            </a:r>
          </a:p>
          <a:p>
            <a:r>
              <a:rPr lang="en-US" dirty="0"/>
              <a:t>Began in 2006</a:t>
            </a:r>
          </a:p>
          <a:p>
            <a:r>
              <a:rPr lang="en-US" dirty="0"/>
              <a:t>6,222 commits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F4F24-5738-4632-ACC8-31FA1C1BEB3B}" type="datetime1">
              <a:rPr lang="en-US" smtClean="0"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i="1" dirty="0"/>
              <a:t>Post-hoc </a:t>
            </a:r>
            <a:r>
              <a:rPr lang="en-US" dirty="0"/>
              <a:t>analysis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  <p:pic>
        <p:nvPicPr>
          <p:cNvPr id="1026" name="Picture 2" descr="Resultado de imagem para jquer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143000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152400" y="6018944"/>
            <a:ext cx="609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*github.com/</a:t>
            </a:r>
            <a:r>
              <a:rPr lang="en-US" b="1" dirty="0" err="1"/>
              <a:t>jquery</a:t>
            </a:r>
            <a:r>
              <a:rPr lang="en-US" b="1" dirty="0"/>
              <a:t>/</a:t>
            </a:r>
            <a:r>
              <a:rPr lang="en-US" b="1" dirty="0" err="1"/>
              <a:t>jquery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66853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Answered questions</a:t>
            </a:r>
          </a:p>
          <a:p>
            <a:pPr lvl="1"/>
            <a:r>
              <a:rPr lang="en-US" dirty="0"/>
              <a:t>Q1: Which </a:t>
            </a:r>
            <a:r>
              <a:rPr lang="en-US" b="1" dirty="0"/>
              <a:t>clones</a:t>
            </a:r>
            <a:r>
              <a:rPr lang="en-US" dirty="0"/>
              <a:t> were created </a:t>
            </a:r>
            <a:r>
              <a:rPr lang="en-US" b="1" dirty="0"/>
              <a:t>from a repository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Q2: What are the </a:t>
            </a:r>
            <a:r>
              <a:rPr lang="en-US" b="1" dirty="0"/>
              <a:t>dependencies</a:t>
            </a:r>
            <a:r>
              <a:rPr lang="en-US" dirty="0"/>
              <a:t> between </a:t>
            </a:r>
            <a:r>
              <a:rPr lang="en-US" b="1" dirty="0"/>
              <a:t>different clones</a:t>
            </a:r>
            <a:r>
              <a:rPr lang="en-US" dirty="0"/>
              <a:t>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90C03-3BA5-4220-ACE4-E96F8AA89CB1}" type="datetime1">
              <a:rPr lang="en-US" smtClean="0"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i="1" dirty="0"/>
              <a:t>Post-hoc </a:t>
            </a:r>
            <a:r>
              <a:rPr lang="en-US" dirty="0"/>
              <a:t>analysis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</p:spTree>
    <p:extLst>
      <p:ext uri="{BB962C8B-B14F-4D97-AF65-F5344CB8AC3E}">
        <p14:creationId xmlns:p14="http://schemas.microsoft.com/office/powerpoint/2010/main" val="371472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EA3C6-5047-4A98-9DCE-B788AEEA8C5C}" type="datetime1">
              <a:rPr lang="en-US" smtClean="0"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i="1" dirty="0"/>
              <a:t>Post-hoc </a:t>
            </a:r>
            <a:r>
              <a:rPr lang="en-US" dirty="0"/>
              <a:t>analysis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  <p:pic>
        <p:nvPicPr>
          <p:cNvPr id="8" name="Imagem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2" y="1549654"/>
            <a:ext cx="8071375" cy="491225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/>
          <p:cNvSpPr txBox="1"/>
          <p:nvPr/>
        </p:nvSpPr>
        <p:spPr>
          <a:xfrm>
            <a:off x="2324098" y="917506"/>
            <a:ext cx="449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</a:rPr>
              <a:t>Topology View (L2)</a:t>
            </a:r>
          </a:p>
        </p:txBody>
      </p:sp>
    </p:spTree>
    <p:extLst>
      <p:ext uri="{BB962C8B-B14F-4D97-AF65-F5344CB8AC3E}">
        <p14:creationId xmlns:p14="http://schemas.microsoft.com/office/powerpoint/2010/main" val="2293280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Answered questions</a:t>
            </a:r>
          </a:p>
          <a:p>
            <a:pPr lvl="1"/>
            <a:r>
              <a:rPr lang="en-US" dirty="0"/>
              <a:t>Q3: Which </a:t>
            </a:r>
            <a:r>
              <a:rPr lang="en-US" b="1" dirty="0"/>
              <a:t>changes</a:t>
            </a:r>
            <a:r>
              <a:rPr lang="en-US" dirty="0"/>
              <a:t> are under work </a:t>
            </a:r>
            <a:r>
              <a:rPr lang="en-US" b="1" dirty="0"/>
              <a:t>in parallel </a:t>
            </a:r>
            <a:r>
              <a:rPr lang="en-US" dirty="0"/>
              <a:t>and which of them are </a:t>
            </a:r>
            <a:r>
              <a:rPr lang="en-US" b="1" dirty="0"/>
              <a:t>available</a:t>
            </a:r>
            <a:r>
              <a:rPr lang="en-US" dirty="0"/>
              <a:t> to be incorporated into my work?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1B4A8-A7BF-4058-A18E-9E27646C277D}" type="datetime1">
              <a:rPr lang="en-US" smtClean="0"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i="1" dirty="0"/>
              <a:t>Post-hoc </a:t>
            </a:r>
            <a:r>
              <a:rPr lang="en-US" dirty="0"/>
              <a:t>analysis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</p:spTree>
    <p:extLst>
      <p:ext uri="{BB962C8B-B14F-4D97-AF65-F5344CB8AC3E}">
        <p14:creationId xmlns:p14="http://schemas.microsoft.com/office/powerpoint/2010/main" val="3544648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B6272-2FD6-4ABF-9C2F-CBE25DAFABA4}" type="datetime1">
              <a:rPr lang="en-US" smtClean="0"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i="1" dirty="0"/>
              <a:t>Post-hoc </a:t>
            </a:r>
            <a:r>
              <a:rPr lang="en-US" dirty="0"/>
              <a:t>analysis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  <p:pic>
        <p:nvPicPr>
          <p:cNvPr id="9" name="Imagem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11" r="12892"/>
          <a:stretch/>
        </p:blipFill>
        <p:spPr bwMode="auto">
          <a:xfrm>
            <a:off x="533400" y="1809804"/>
            <a:ext cx="8243244" cy="375279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aixaDeTexto 7"/>
          <p:cNvSpPr txBox="1"/>
          <p:nvPr/>
        </p:nvSpPr>
        <p:spPr>
          <a:xfrm>
            <a:off x="2324098" y="1047581"/>
            <a:ext cx="449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</a:rPr>
              <a:t>Branches View (L3)</a:t>
            </a:r>
          </a:p>
        </p:txBody>
      </p:sp>
    </p:spTree>
    <p:extLst>
      <p:ext uri="{BB962C8B-B14F-4D97-AF65-F5344CB8AC3E}">
        <p14:creationId xmlns:p14="http://schemas.microsoft.com/office/powerpoint/2010/main" val="1774338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46F9D-0B0E-47A6-818E-BFA17F66EDF3}" type="datetime1">
              <a:rPr lang="en-US" smtClean="0"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i="1" dirty="0"/>
              <a:t>Post-hoc </a:t>
            </a:r>
            <a:r>
              <a:rPr lang="en-US" dirty="0"/>
              <a:t>analysis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  <p:pic>
        <p:nvPicPr>
          <p:cNvPr id="8" name="Imagem 7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2" r="4745"/>
          <a:stretch/>
        </p:blipFill>
        <p:spPr bwMode="auto">
          <a:xfrm>
            <a:off x="17126" y="1676400"/>
            <a:ext cx="9093709" cy="38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ixaDeTexto 8"/>
          <p:cNvSpPr txBox="1"/>
          <p:nvPr/>
        </p:nvSpPr>
        <p:spPr>
          <a:xfrm>
            <a:off x="2324098" y="1001351"/>
            <a:ext cx="449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</a:rPr>
              <a:t>Commits View (L4)</a:t>
            </a:r>
          </a:p>
        </p:txBody>
      </p:sp>
    </p:spTree>
    <p:extLst>
      <p:ext uri="{BB962C8B-B14F-4D97-AF65-F5344CB8AC3E}">
        <p14:creationId xmlns:p14="http://schemas.microsoft.com/office/powerpoint/2010/main" val="1105912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</a:t>
            </a:r>
          </a:p>
          <a:p>
            <a:pPr lvl="1"/>
            <a:r>
              <a:rPr lang="en-US" dirty="0"/>
              <a:t>To analyze when DyeVC helps on understanding the project history better than existing tools</a:t>
            </a:r>
          </a:p>
          <a:p>
            <a:endParaRPr lang="en-US" dirty="0"/>
          </a:p>
          <a:p>
            <a:r>
              <a:rPr lang="en-US" dirty="0"/>
              <a:t>Participants</a:t>
            </a:r>
          </a:p>
          <a:p>
            <a:pPr lvl="1"/>
            <a:r>
              <a:rPr lang="en-US" dirty="0"/>
              <a:t>Four volunteers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AB470-2A99-444F-964E-56435E82ADBD}" type="datetime1">
              <a:rPr lang="en-US" smtClean="0"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Observational study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</p:spTree>
    <p:extLst>
      <p:ext uri="{BB962C8B-B14F-4D97-AF65-F5344CB8AC3E}">
        <p14:creationId xmlns:p14="http://schemas.microsoft.com/office/powerpoint/2010/main" val="3234285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0B862-F69F-446C-BF12-DF61DA0D4651}" type="datetime1">
              <a:rPr lang="en-US" smtClean="0"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Observational study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  <p:grpSp>
        <p:nvGrpSpPr>
          <p:cNvPr id="11" name="Agrupar 10"/>
          <p:cNvGrpSpPr/>
          <p:nvPr/>
        </p:nvGrpSpPr>
        <p:grpSpPr>
          <a:xfrm>
            <a:off x="971404" y="1353648"/>
            <a:ext cx="7201191" cy="4778846"/>
            <a:chOff x="971402" y="1285226"/>
            <a:chExt cx="7201191" cy="4778846"/>
          </a:xfrm>
        </p:grpSpPr>
        <p:grpSp>
          <p:nvGrpSpPr>
            <p:cNvPr id="3" name="Agrupar 2"/>
            <p:cNvGrpSpPr/>
            <p:nvPr/>
          </p:nvGrpSpPr>
          <p:grpSpPr>
            <a:xfrm>
              <a:off x="971402" y="2057400"/>
              <a:ext cx="7201191" cy="4006672"/>
              <a:chOff x="780286" y="1147247"/>
              <a:chExt cx="7201191" cy="4006672"/>
            </a:xfrm>
          </p:grpSpPr>
          <p:pic>
            <p:nvPicPr>
              <p:cNvPr id="2052" name="Picture 4" descr="Resultado de imagem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3000" y="1538474"/>
                <a:ext cx="1600200" cy="1600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 descr="Resultado de imagem para icon system administrator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7373" y="3623762"/>
                <a:ext cx="1530157" cy="1530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0" name="Conector reto 9"/>
              <p:cNvCxnSpPr/>
              <p:nvPr/>
            </p:nvCxnSpPr>
            <p:spPr>
              <a:xfrm>
                <a:off x="780286" y="3288430"/>
                <a:ext cx="2212676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reto 13"/>
              <p:cNvCxnSpPr/>
              <p:nvPr/>
            </p:nvCxnSpPr>
            <p:spPr>
              <a:xfrm>
                <a:off x="2966396" y="1459630"/>
                <a:ext cx="26567" cy="36576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ector reto 21"/>
              <p:cNvCxnSpPr/>
              <p:nvPr/>
            </p:nvCxnSpPr>
            <p:spPr>
              <a:xfrm flipH="1">
                <a:off x="5462563" y="1452414"/>
                <a:ext cx="4314" cy="366481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ector reto 22"/>
              <p:cNvCxnSpPr/>
              <p:nvPr/>
            </p:nvCxnSpPr>
            <p:spPr>
              <a:xfrm>
                <a:off x="7981477" y="1459630"/>
                <a:ext cx="0" cy="36576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" name="Picture 2" descr="F:\mybackups\Educacao\Mestrado-UFF\Git\dyevc\DyeVC\src\main\resources\br\uff\ic\dyevc\images\splash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043052" y="2736182"/>
                <a:ext cx="1105924" cy="1097280"/>
              </a:xfrm>
              <a:prstGeom prst="roundRect">
                <a:avLst>
                  <a:gd name="adj" fmla="val 18257"/>
                </a:avLst>
              </a:prstGeom>
              <a:ln>
                <a:noFill/>
              </a:ln>
              <a:effectLst>
                <a:glow rad="127000">
                  <a:schemeClr val="accent1">
                    <a:alpha val="57000"/>
                  </a:schemeClr>
                </a:glow>
                <a:outerShdw blurRad="76200" dir="18900000" sy="23000" kx="-1200000" algn="bl" rotWithShape="0">
                  <a:schemeClr val="accent1">
                    <a:alpha val="20000"/>
                  </a:schemeClr>
                </a:outerShdw>
                <a:reflection blurRad="6350" stA="50000" endA="300" endPos="38500" dist="50800" dir="5400000" sy="-100000" algn="bl" rotWithShape="0"/>
              </a:effectLst>
              <a:scene3d>
                <a:camera prst="perspectiveFront" fov="5100000">
                  <a:rot lat="0" lon="2100000" rev="0"/>
                </a:camera>
                <a:lightRig rig="flood" dir="t">
                  <a:rot lat="0" lon="0" rev="13800000"/>
                </a:lightRig>
              </a:scene3d>
              <a:sp3d extrusionH="107950" prstMaterial="plastic">
                <a:bevelT w="82550" h="63500" prst="divot"/>
                <a:bevelB/>
              </a:sp3d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</p:pic>
          <p:grpSp>
            <p:nvGrpSpPr>
              <p:cNvPr id="2057" name="Agrupar 2056"/>
              <p:cNvGrpSpPr/>
              <p:nvPr/>
            </p:nvGrpSpPr>
            <p:grpSpPr>
              <a:xfrm>
                <a:off x="3418448" y="2312179"/>
                <a:ext cx="1678533" cy="1960232"/>
                <a:chOff x="3582143" y="2771529"/>
                <a:chExt cx="1678533" cy="1960232"/>
              </a:xfrm>
            </p:grpSpPr>
            <p:pic>
              <p:nvPicPr>
                <p:cNvPr id="26" name="Picture 2" descr="F:\mybackups\Educacao\Mestrado-UFF\Git\dyevc\DyeVC\src\main\resources\br\uff\ic\dyevc\images\splash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bright="40000" contrast="-400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07472" y="3224335"/>
                  <a:ext cx="1105924" cy="1097280"/>
                </a:xfrm>
                <a:prstGeom prst="roundRect">
                  <a:avLst>
                    <a:gd name="adj" fmla="val 18257"/>
                  </a:avLst>
                </a:prstGeom>
                <a:gradFill>
                  <a:gsLst>
                    <a:gs pos="0">
                      <a:schemeClr val="tx1"/>
                    </a:gs>
                    <a:gs pos="80000">
                      <a:schemeClr val="dk1">
                        <a:shade val="93000"/>
                        <a:satMod val="130000"/>
                      </a:schemeClr>
                    </a:gs>
                    <a:gs pos="100000">
                      <a:schemeClr val="dk1">
                        <a:shade val="94000"/>
                        <a:satMod val="135000"/>
                      </a:schemeClr>
                    </a:gs>
                  </a:gsLst>
                  <a:lin ang="16200000" scaled="0"/>
                </a:gradFill>
                <a:ln>
                  <a:noFill/>
                </a:ln>
                <a:effectLst>
                  <a:glow rad="127000">
                    <a:schemeClr val="bg1">
                      <a:lumMod val="75000"/>
                      <a:alpha val="57000"/>
                    </a:schemeClr>
                  </a:glow>
                  <a:outerShdw blurRad="76200" dir="18900000" sy="23000" kx="-1200000" algn="bl" rotWithShape="0">
                    <a:schemeClr val="bg1">
                      <a:lumMod val="75000"/>
                      <a:alpha val="20000"/>
                    </a:schemeClr>
                  </a:outerShdw>
                  <a:reflection blurRad="6350" stA="50000" endA="300" endPos="38500" dist="50800" dir="5400000" sy="-100000" algn="bl" rotWithShape="0"/>
                </a:effectLst>
                <a:scene3d>
                  <a:camera prst="perspectiveFront" fov="5100000">
                    <a:rot lat="0" lon="2100000" rev="0"/>
                  </a:camera>
                  <a:lightRig rig="flood" dir="t">
                    <a:rot lat="0" lon="0" rev="13800000"/>
                  </a:lightRig>
                </a:scene3d>
                <a:sp3d extrusionH="107950" prstMaterial="plastic">
                  <a:bevelT w="82550" h="63500" prst="divot"/>
                  <a:bevelB/>
                </a:sp3d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</p:pic>
            <p:cxnSp>
              <p:nvCxnSpPr>
                <p:cNvPr id="21" name="Conector reto 20"/>
                <p:cNvCxnSpPr/>
                <p:nvPr/>
              </p:nvCxnSpPr>
              <p:spPr>
                <a:xfrm>
                  <a:off x="3584276" y="2771529"/>
                  <a:ext cx="1636863" cy="1960232"/>
                </a:xfrm>
                <a:prstGeom prst="line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Conector reto 29"/>
                <p:cNvCxnSpPr/>
                <p:nvPr/>
              </p:nvCxnSpPr>
              <p:spPr>
                <a:xfrm flipH="1">
                  <a:off x="3582143" y="2771529"/>
                  <a:ext cx="1678533" cy="1960232"/>
                </a:xfrm>
                <a:prstGeom prst="line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63" name="CaixaDeTexto 2062"/>
              <p:cNvSpPr txBox="1"/>
              <p:nvPr/>
            </p:nvSpPr>
            <p:spPr>
              <a:xfrm>
                <a:off x="1028084" y="1178264"/>
                <a:ext cx="1828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Scenario 1</a:t>
                </a:r>
              </a:p>
            </p:txBody>
          </p:sp>
          <p:sp>
            <p:nvSpPr>
              <p:cNvPr id="49" name="CaixaDeTexto 48"/>
              <p:cNvSpPr txBox="1"/>
              <p:nvPr/>
            </p:nvSpPr>
            <p:spPr>
              <a:xfrm>
                <a:off x="1042195" y="3312140"/>
                <a:ext cx="1828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Scenario 2</a:t>
                </a:r>
              </a:p>
            </p:txBody>
          </p:sp>
          <p:sp>
            <p:nvSpPr>
              <p:cNvPr id="50" name="CaixaDeTexto 49"/>
              <p:cNvSpPr txBox="1"/>
              <p:nvPr/>
            </p:nvSpPr>
            <p:spPr>
              <a:xfrm>
                <a:off x="3466482" y="1147247"/>
                <a:ext cx="1828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Phase 1</a:t>
                </a:r>
              </a:p>
            </p:txBody>
          </p:sp>
          <p:sp>
            <p:nvSpPr>
              <p:cNvPr id="51" name="CaixaDeTexto 50"/>
              <p:cNvSpPr txBox="1"/>
              <p:nvPr/>
            </p:nvSpPr>
            <p:spPr>
              <a:xfrm>
                <a:off x="5904880" y="1178264"/>
                <a:ext cx="1828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Phase 2</a:t>
                </a:r>
              </a:p>
            </p:txBody>
          </p:sp>
        </p:grpSp>
        <p:pic>
          <p:nvPicPr>
            <p:cNvPr id="1028" name="Picture 4" descr="https://cdn3.iconfinder.com/data/icons/movie-video/512/Icon_35-512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6400" y="1285226"/>
              <a:ext cx="1084557" cy="1084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96993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Posed questions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AB470-2A99-444F-964E-56435E82ADBD}" type="datetime1">
              <a:rPr lang="en-US" smtClean="0"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Observational study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" y="2257171"/>
            <a:ext cx="8940165" cy="2971800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52400" y="5486400"/>
            <a:ext cx="8077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1.x: </a:t>
            </a:r>
            <a:r>
              <a:rPr lang="en-US" sz="1600" dirty="0"/>
              <a:t>Questions for the Developer Scenario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2.x: </a:t>
            </a:r>
            <a:r>
              <a:rPr lang="en-US" sz="1600" dirty="0"/>
              <a:t>Questions for the Repository Administrator Scenario</a:t>
            </a:r>
          </a:p>
        </p:txBody>
      </p:sp>
    </p:spTree>
    <p:extLst>
      <p:ext uri="{BB962C8B-B14F-4D97-AF65-F5344CB8AC3E}">
        <p14:creationId xmlns:p14="http://schemas.microsoft.com/office/powerpoint/2010/main" val="1933853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Observations:</a:t>
            </a:r>
          </a:p>
          <a:p>
            <a:pPr lvl="1"/>
            <a:r>
              <a:rPr lang="en-US" b="1" dirty="0"/>
              <a:t>Procedure</a:t>
            </a:r>
            <a:r>
              <a:rPr lang="en-US" dirty="0"/>
              <a:t> used to answer questions in Phase 1</a:t>
            </a:r>
          </a:p>
          <a:p>
            <a:pPr lvl="1"/>
            <a:r>
              <a:rPr lang="en-US" dirty="0"/>
              <a:t>Which questions in Phase 1 </a:t>
            </a:r>
            <a:r>
              <a:rPr lang="en-US" b="1" dirty="0"/>
              <a:t>could not be answered</a:t>
            </a:r>
          </a:p>
          <a:p>
            <a:pPr lvl="1"/>
            <a:r>
              <a:rPr lang="en-US" dirty="0"/>
              <a:t>Which questions </a:t>
            </a:r>
            <a:r>
              <a:rPr lang="en-US" b="1" dirty="0"/>
              <a:t>not answered </a:t>
            </a:r>
            <a:r>
              <a:rPr lang="en-US" dirty="0"/>
              <a:t>in Phase 1 </a:t>
            </a:r>
            <a:r>
              <a:rPr lang="en-US" b="1" dirty="0"/>
              <a:t>were answered </a:t>
            </a:r>
            <a:r>
              <a:rPr lang="en-US" dirty="0"/>
              <a:t>in Phase 2</a:t>
            </a:r>
          </a:p>
          <a:p>
            <a:pPr lvl="1"/>
            <a:r>
              <a:rPr lang="en-US" dirty="0"/>
              <a:t>General</a:t>
            </a:r>
            <a:r>
              <a:rPr lang="en-US" b="1" dirty="0"/>
              <a:t> approach 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7B0E-6216-4147-8471-8349560DED9D}" type="datetime1">
              <a:rPr lang="en-US" smtClean="0"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Observational study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</p:spTree>
    <p:extLst>
      <p:ext uri="{BB962C8B-B14F-4D97-AF65-F5344CB8AC3E}">
        <p14:creationId xmlns:p14="http://schemas.microsoft.com/office/powerpoint/2010/main" val="2118916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806D3-D06F-4612-B9C2-15904D9C63E7}" type="datetime1">
              <a:rPr lang="en-US" smtClean="0"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Centralized x Distributed repositories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458273" y="5867400"/>
            <a:ext cx="2528384" cy="400110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62000"/>
            <a:r>
              <a:rPr lang="en-US" sz="2000" dirty="0"/>
              <a:t>Centralized Repository</a:t>
            </a:r>
          </a:p>
        </p:txBody>
      </p:sp>
      <p:grpSp>
        <p:nvGrpSpPr>
          <p:cNvPr id="10" name="Grupo 9"/>
          <p:cNvGrpSpPr/>
          <p:nvPr/>
        </p:nvGrpSpPr>
        <p:grpSpPr>
          <a:xfrm>
            <a:off x="456888" y="2030272"/>
            <a:ext cx="2519379" cy="3532194"/>
            <a:chOff x="456886" y="2030272"/>
            <a:chExt cx="2519379" cy="3532194"/>
          </a:xfrm>
        </p:grpSpPr>
        <p:sp>
          <p:nvSpPr>
            <p:cNvPr id="18" name="Rectangle 5"/>
            <p:cNvSpPr>
              <a:spLocks noChangeArrowheads="1"/>
            </p:cNvSpPr>
            <p:nvPr/>
          </p:nvSpPr>
          <p:spPr bwMode="auto">
            <a:xfrm>
              <a:off x="1141386" y="2030272"/>
              <a:ext cx="1235826" cy="105886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Repository</a:t>
              </a:r>
            </a:p>
          </p:txBody>
        </p:sp>
        <p:sp>
          <p:nvSpPr>
            <p:cNvPr id="19" name="Rectangle 6"/>
            <p:cNvSpPr>
              <a:spLocks noChangeArrowheads="1"/>
            </p:cNvSpPr>
            <p:nvPr/>
          </p:nvSpPr>
          <p:spPr bwMode="auto">
            <a:xfrm>
              <a:off x="1141386" y="4589329"/>
              <a:ext cx="1235826" cy="97313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square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Workspace</a:t>
              </a:r>
            </a:p>
          </p:txBody>
        </p:sp>
        <p:cxnSp>
          <p:nvCxnSpPr>
            <p:cNvPr id="22" name="Conector em curva 21"/>
            <p:cNvCxnSpPr>
              <a:stCxn id="19" idx="1"/>
              <a:endCxn id="18" idx="2"/>
            </p:cNvCxnSpPr>
            <p:nvPr/>
          </p:nvCxnSpPr>
          <p:spPr>
            <a:xfrm rot="10800000" flipH="1">
              <a:off x="1141385" y="3089134"/>
              <a:ext cx="617913" cy="1986764"/>
            </a:xfrm>
            <a:prstGeom prst="curvedConnector4">
              <a:avLst>
                <a:gd name="adj1" fmla="val -36995"/>
                <a:gd name="adj2" fmla="val 62245"/>
              </a:avLst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em curva 22"/>
            <p:cNvCxnSpPr>
              <a:stCxn id="18" idx="3"/>
              <a:endCxn id="19" idx="0"/>
            </p:cNvCxnSpPr>
            <p:nvPr/>
          </p:nvCxnSpPr>
          <p:spPr>
            <a:xfrm flipH="1">
              <a:off x="1759299" y="2559703"/>
              <a:ext cx="617913" cy="2029626"/>
            </a:xfrm>
            <a:prstGeom prst="curvedConnector4">
              <a:avLst>
                <a:gd name="adj1" fmla="val -36995"/>
                <a:gd name="adj2" fmla="val 63043"/>
              </a:avLst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CaixaDeTexto 34"/>
            <p:cNvSpPr txBox="1"/>
            <p:nvPr/>
          </p:nvSpPr>
          <p:spPr>
            <a:xfrm>
              <a:off x="456886" y="3848302"/>
              <a:ext cx="461665" cy="808555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commit</a:t>
              </a:r>
            </a:p>
          </p:txBody>
        </p:sp>
        <p:sp>
          <p:nvSpPr>
            <p:cNvPr id="25" name="CaixaDeTexto 35"/>
            <p:cNvSpPr txBox="1"/>
            <p:nvPr/>
          </p:nvSpPr>
          <p:spPr>
            <a:xfrm>
              <a:off x="2514600" y="2562070"/>
              <a:ext cx="461665" cy="1879874"/>
            </a:xfrm>
            <a:prstGeom prst="rect">
              <a:avLst/>
            </a:prstGeom>
            <a:noFill/>
          </p:spPr>
          <p:txBody>
            <a:bodyPr vert="vert" wrap="non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check-out / update</a:t>
              </a:r>
            </a:p>
          </p:txBody>
        </p:sp>
      </p:grp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5943442" y="5867400"/>
            <a:ext cx="2526525" cy="400110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62000"/>
            <a:r>
              <a:rPr lang="en-US" sz="2000" dirty="0"/>
              <a:t>Distributed Repository</a:t>
            </a:r>
          </a:p>
        </p:txBody>
      </p:sp>
      <p:grpSp>
        <p:nvGrpSpPr>
          <p:cNvPr id="9" name="Grupo 8"/>
          <p:cNvGrpSpPr/>
          <p:nvPr/>
        </p:nvGrpSpPr>
        <p:grpSpPr>
          <a:xfrm>
            <a:off x="6080877" y="1676400"/>
            <a:ext cx="2256260" cy="4216002"/>
            <a:chOff x="6080876" y="1676400"/>
            <a:chExt cx="2337819" cy="4368402"/>
          </a:xfrm>
        </p:grpSpPr>
        <p:sp>
          <p:nvSpPr>
            <p:cNvPr id="26" name="Rectangle 19"/>
            <p:cNvSpPr>
              <a:spLocks noChangeArrowheads="1"/>
            </p:cNvSpPr>
            <p:nvPr/>
          </p:nvSpPr>
          <p:spPr bwMode="auto">
            <a:xfrm>
              <a:off x="6649227" y="4062421"/>
              <a:ext cx="1142014" cy="59798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Repository</a:t>
              </a:r>
            </a:p>
          </p:txBody>
        </p:sp>
        <p:sp>
          <p:nvSpPr>
            <p:cNvPr id="27" name="Rectangle 19"/>
            <p:cNvSpPr>
              <a:spLocks noChangeArrowheads="1"/>
            </p:cNvSpPr>
            <p:nvPr/>
          </p:nvSpPr>
          <p:spPr bwMode="auto">
            <a:xfrm>
              <a:off x="6649227" y="5249049"/>
              <a:ext cx="1142015" cy="59798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square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Workspace</a:t>
              </a:r>
            </a:p>
          </p:txBody>
        </p:sp>
        <p:cxnSp>
          <p:nvCxnSpPr>
            <p:cNvPr id="28" name="Conector em curva 27"/>
            <p:cNvCxnSpPr>
              <a:stCxn id="27" idx="1"/>
              <a:endCxn id="26" idx="2"/>
            </p:cNvCxnSpPr>
            <p:nvPr/>
          </p:nvCxnSpPr>
          <p:spPr>
            <a:xfrm rot="10800000" flipH="1">
              <a:off x="6649226" y="4660403"/>
              <a:ext cx="571008" cy="887637"/>
            </a:xfrm>
            <a:prstGeom prst="curvedConnector4">
              <a:avLst>
                <a:gd name="adj1" fmla="val -41482"/>
                <a:gd name="adj2" fmla="val 66842"/>
              </a:avLst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em curva 28"/>
            <p:cNvCxnSpPr>
              <a:stCxn id="26" idx="3"/>
              <a:endCxn id="27" idx="0"/>
            </p:cNvCxnSpPr>
            <p:nvPr/>
          </p:nvCxnSpPr>
          <p:spPr>
            <a:xfrm flipH="1">
              <a:off x="7220235" y="4361412"/>
              <a:ext cx="571007" cy="887637"/>
            </a:xfrm>
            <a:prstGeom prst="curvedConnector4">
              <a:avLst>
                <a:gd name="adj1" fmla="val -41482"/>
                <a:gd name="adj2" fmla="val 66842"/>
              </a:avLst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CaixaDeTexto 45"/>
            <p:cNvSpPr txBox="1"/>
            <p:nvPr/>
          </p:nvSpPr>
          <p:spPr>
            <a:xfrm>
              <a:off x="6080876" y="4960250"/>
              <a:ext cx="446463" cy="754934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commit</a:t>
              </a:r>
            </a:p>
          </p:txBody>
        </p:sp>
        <p:sp>
          <p:nvSpPr>
            <p:cNvPr id="31" name="CaixaDeTexto 46"/>
            <p:cNvSpPr txBox="1"/>
            <p:nvPr/>
          </p:nvSpPr>
          <p:spPr>
            <a:xfrm>
              <a:off x="7972232" y="4274065"/>
              <a:ext cx="446463" cy="1735757"/>
            </a:xfrm>
            <a:prstGeom prst="rect">
              <a:avLst/>
            </a:prstGeom>
            <a:noFill/>
          </p:spPr>
          <p:txBody>
            <a:bodyPr vert="vert" wrap="non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check-out / update</a:t>
              </a:r>
            </a:p>
          </p:txBody>
        </p:sp>
        <p:sp>
          <p:nvSpPr>
            <p:cNvPr id="32" name="Rectangle 19"/>
            <p:cNvSpPr>
              <a:spLocks noChangeArrowheads="1"/>
            </p:cNvSpPr>
            <p:nvPr/>
          </p:nvSpPr>
          <p:spPr bwMode="auto">
            <a:xfrm>
              <a:off x="6608039" y="2282501"/>
              <a:ext cx="1225505" cy="59798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Repository</a:t>
              </a:r>
            </a:p>
          </p:txBody>
        </p:sp>
        <p:sp>
          <p:nvSpPr>
            <p:cNvPr id="33" name="Rectangle 19"/>
            <p:cNvSpPr>
              <a:spLocks noChangeArrowheads="1"/>
            </p:cNvSpPr>
            <p:nvPr/>
          </p:nvSpPr>
          <p:spPr bwMode="auto">
            <a:xfrm>
              <a:off x="6608039" y="1676400"/>
              <a:ext cx="1225505" cy="59798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square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Workspace</a:t>
              </a:r>
            </a:p>
          </p:txBody>
        </p:sp>
        <p:cxnSp>
          <p:nvCxnSpPr>
            <p:cNvPr id="34" name="Conector em curva 33"/>
            <p:cNvCxnSpPr>
              <a:stCxn id="26" idx="1"/>
              <a:endCxn id="32" idx="2"/>
            </p:cNvCxnSpPr>
            <p:nvPr/>
          </p:nvCxnSpPr>
          <p:spPr>
            <a:xfrm rot="10800000" flipH="1">
              <a:off x="6649226" y="2880483"/>
              <a:ext cx="571565" cy="1480929"/>
            </a:xfrm>
            <a:prstGeom prst="curvedConnector4">
              <a:avLst>
                <a:gd name="adj1" fmla="val -41441"/>
                <a:gd name="adj2" fmla="val 60095"/>
              </a:avLst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em curva 34"/>
            <p:cNvCxnSpPr>
              <a:stCxn id="32" idx="3"/>
              <a:endCxn id="26" idx="0"/>
            </p:cNvCxnSpPr>
            <p:nvPr/>
          </p:nvCxnSpPr>
          <p:spPr>
            <a:xfrm flipH="1">
              <a:off x="7220235" y="2581492"/>
              <a:ext cx="613309" cy="1480929"/>
            </a:xfrm>
            <a:prstGeom prst="curvedConnector4">
              <a:avLst>
                <a:gd name="adj1" fmla="val -38621"/>
                <a:gd name="adj2" fmla="val 60095"/>
              </a:avLst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6"/>
            <p:cNvSpPr>
              <a:spLocks noChangeArrowheads="1"/>
            </p:cNvSpPr>
            <p:nvPr/>
          </p:nvSpPr>
          <p:spPr bwMode="auto">
            <a:xfrm>
              <a:off x="6476419" y="3803393"/>
              <a:ext cx="1516247" cy="2241409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dirty="0"/>
            </a:p>
          </p:txBody>
        </p:sp>
        <p:sp>
          <p:nvSpPr>
            <p:cNvPr id="37" name="CaixaDeTexto 60"/>
            <p:cNvSpPr txBox="1"/>
            <p:nvPr/>
          </p:nvSpPr>
          <p:spPr>
            <a:xfrm>
              <a:off x="7972232" y="2353070"/>
              <a:ext cx="446463" cy="1060682"/>
            </a:xfrm>
            <a:prstGeom prst="rect">
              <a:avLst/>
            </a:prstGeom>
            <a:noFill/>
          </p:spPr>
          <p:txBody>
            <a:bodyPr vert="vert" wrap="non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clone / pull</a:t>
              </a:r>
            </a:p>
          </p:txBody>
        </p:sp>
        <p:sp>
          <p:nvSpPr>
            <p:cNvPr id="38" name="CaixaDeTexto 61"/>
            <p:cNvSpPr txBox="1"/>
            <p:nvPr/>
          </p:nvSpPr>
          <p:spPr>
            <a:xfrm>
              <a:off x="6080876" y="3978031"/>
              <a:ext cx="446463" cy="512569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push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047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"/>
    </mc:Choice>
    <mc:Fallback xmlns="">
      <p:transition spd="slow" advTm="160"/>
    </mc:Fallback>
  </mc:AlternateContent>
  <p:extLst mod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Comments from participants</a:t>
            </a:r>
          </a:p>
          <a:p>
            <a:pPr lvl="1"/>
            <a:r>
              <a:rPr lang="en-US" dirty="0"/>
              <a:t>“It helps visualizing peers and their relationships”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“It helps visualizing the status of each clone”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“It let us view non-tracked branches and commits in all the topology, regardless of clones where they can be found”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865AF-406B-4C7C-8382-A5D8ECDE3A31}" type="datetime1">
              <a:rPr lang="en-US" smtClean="0"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Observational study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</p:spTree>
    <p:extLst>
      <p:ext uri="{BB962C8B-B14F-4D97-AF65-F5344CB8AC3E}">
        <p14:creationId xmlns:p14="http://schemas.microsoft.com/office/powerpoint/2010/main" val="1916399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buFont typeface="Wingdings" panose="05000000000000000000" pitchFamily="2" charset="2"/>
              <a:buChar char="Ø"/>
            </a:pPr>
            <a:r>
              <a:rPr lang="en-US" dirty="0"/>
              <a:t>Q4: Is it </a:t>
            </a:r>
            <a:r>
              <a:rPr lang="en-US" b="1" dirty="0"/>
              <a:t>computationally feasible </a:t>
            </a:r>
            <a:r>
              <a:rPr lang="en-US" dirty="0"/>
              <a:t>to gather this information from </a:t>
            </a:r>
            <a:r>
              <a:rPr lang="en-US" b="1" dirty="0"/>
              <a:t>all known repository clones</a:t>
            </a:r>
            <a:r>
              <a:rPr lang="en-US" dirty="0"/>
              <a:t>, keeping them available to be used when needed?</a:t>
            </a:r>
          </a:p>
          <a:p>
            <a:r>
              <a:rPr lang="en-US" dirty="0"/>
              <a:t>Open-source repositories</a:t>
            </a:r>
            <a:endParaRPr lang="en-US" i="1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4C8B1-2056-4C22-AA23-8B25A81CB8D2}" type="datetime1">
              <a:rPr lang="en-US" smtClean="0"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Performance evaluation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245" y="2989536"/>
            <a:ext cx="6991498" cy="350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56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Espaço Reservado para Conteúdo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6005799"/>
              </p:ext>
            </p:extLst>
          </p:nvPr>
        </p:nvGraphicFramePr>
        <p:xfrm>
          <a:off x="152400" y="1143000"/>
          <a:ext cx="8839200" cy="5257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70B8-9A01-406E-AB3A-119DD31256D4}" type="datetime1">
              <a:rPr lang="en-US" smtClean="0"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Performance evaluation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</p:spTree>
    <p:extLst>
      <p:ext uri="{BB962C8B-B14F-4D97-AF65-F5344CB8AC3E}">
        <p14:creationId xmlns:p14="http://schemas.microsoft.com/office/powerpoint/2010/main" val="1506198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484" y="2062162"/>
            <a:ext cx="6345028" cy="3419476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-457200">
              <a:buFont typeface="Wingdings" panose="05000000000000000000" pitchFamily="2" charset="2"/>
              <a:buChar char="Ø"/>
            </a:pPr>
            <a:r>
              <a:rPr lang="en-US" dirty="0"/>
              <a:t>Spearman’s rank correlation coefficient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E9E7-1775-489E-A476-1AC28EC4AF4E}" type="datetime1">
              <a:rPr lang="en-US" smtClean="0"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Performance evaluation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  <p:sp>
        <p:nvSpPr>
          <p:cNvPr id="9" name="Retângulo 8"/>
          <p:cNvSpPr/>
          <p:nvPr/>
        </p:nvSpPr>
        <p:spPr>
          <a:xfrm>
            <a:off x="3962400" y="2133600"/>
            <a:ext cx="1524000" cy="3276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6195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buFont typeface="Wingdings" panose="05000000000000000000" pitchFamily="2" charset="2"/>
              <a:buChar char="Ø"/>
            </a:pPr>
            <a:r>
              <a:rPr lang="en-US" i="1" dirty="0"/>
              <a:t>Post-hoc</a:t>
            </a:r>
            <a:r>
              <a:rPr lang="en-US" dirty="0"/>
              <a:t> analysis</a:t>
            </a:r>
          </a:p>
          <a:p>
            <a:pPr marL="742950" lvl="2" indent="-342900">
              <a:buFont typeface="Wingdings" panose="05000000000000000000" pitchFamily="2" charset="2"/>
              <a:buChar char="Ø"/>
            </a:pPr>
            <a:r>
              <a:rPr lang="en-US" dirty="0"/>
              <a:t>Multiple possible sequences of events</a:t>
            </a:r>
          </a:p>
          <a:p>
            <a:pPr marL="742950" lvl="2" indent="-342900">
              <a:buFont typeface="Wingdings" panose="05000000000000000000" pitchFamily="2" charset="2"/>
              <a:buChar char="Ø"/>
            </a:pPr>
            <a:r>
              <a:rPr lang="en-US" dirty="0"/>
              <a:t>Number of projects</a:t>
            </a:r>
          </a:p>
          <a:p>
            <a:pPr marL="742950" lvl="2" indent="-342900">
              <a:buFont typeface="Wingdings" panose="05000000000000000000" pitchFamily="2" charset="2"/>
              <a:buChar char="Ø"/>
            </a:pPr>
            <a:r>
              <a:rPr lang="en-US" dirty="0"/>
              <a:t>Open source project</a:t>
            </a:r>
          </a:p>
          <a:p>
            <a:pPr marL="342900" lvl="1" indent="-342900">
              <a:buFont typeface="Wingdings" panose="05000000000000000000" pitchFamily="2" charset="2"/>
              <a:buChar char="Ø"/>
            </a:pPr>
            <a:endParaRPr lang="en-US" dirty="0"/>
          </a:p>
          <a:p>
            <a:pPr marL="342900" lvl="1" indent="-342900">
              <a:buFont typeface="Wingdings" panose="05000000000000000000" pitchFamily="2" charset="2"/>
              <a:buChar char="Ø"/>
            </a:pPr>
            <a:r>
              <a:rPr lang="en-US" dirty="0"/>
              <a:t>Observational study</a:t>
            </a:r>
          </a:p>
          <a:p>
            <a:pPr marL="742950" lvl="2" indent="-342900">
              <a:buFont typeface="Wingdings" panose="05000000000000000000" pitchFamily="2" charset="2"/>
              <a:buChar char="Ø"/>
            </a:pPr>
            <a:r>
              <a:rPr lang="en-US" dirty="0"/>
              <a:t>Participants selection</a:t>
            </a:r>
          </a:p>
          <a:p>
            <a:pPr marL="742950" lvl="2" indent="-342900">
              <a:buFont typeface="Wingdings" panose="05000000000000000000" pitchFamily="2" charset="2"/>
              <a:buChar char="Ø"/>
            </a:pPr>
            <a:r>
              <a:rPr lang="en-US" dirty="0"/>
              <a:t>Tasks execution</a:t>
            </a:r>
          </a:p>
          <a:p>
            <a:pPr marL="342900" lvl="1" indent="-342900">
              <a:buFont typeface="Wingdings" panose="05000000000000000000" pitchFamily="2" charset="2"/>
              <a:buChar char="Ø"/>
            </a:pPr>
            <a:endParaRPr lang="en-US" dirty="0"/>
          </a:p>
          <a:p>
            <a:pPr marL="342900" lvl="1" indent="-342900">
              <a:buFont typeface="Wingdings" panose="05000000000000000000" pitchFamily="2" charset="2"/>
              <a:buChar char="Ø"/>
            </a:pPr>
            <a:r>
              <a:rPr lang="en-US" dirty="0"/>
              <a:t>Performance evaluation</a:t>
            </a:r>
          </a:p>
          <a:p>
            <a:pPr marL="742950" lvl="2" indent="-342900">
              <a:buFont typeface="Wingdings" panose="05000000000000000000" pitchFamily="2" charset="2"/>
              <a:buChar char="Ø"/>
            </a:pPr>
            <a:r>
              <a:rPr lang="en-US" dirty="0"/>
              <a:t>Instrumentation</a:t>
            </a:r>
          </a:p>
          <a:p>
            <a:pPr marL="742950" lvl="2" indent="-342900">
              <a:buFont typeface="Wingdings" panose="05000000000000000000" pitchFamily="2" charset="2"/>
              <a:buChar char="Ø"/>
            </a:pPr>
            <a:endParaRPr lang="en-US" dirty="0"/>
          </a:p>
          <a:p>
            <a:pPr marL="742950" lvl="2" indent="-34290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EA6DD-54A2-4702-9E44-90679A2DFDAE}" type="datetime1">
              <a:rPr lang="en-US" smtClean="0"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Threats to validity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</p:spTree>
    <p:extLst>
      <p:ext uri="{BB962C8B-B14F-4D97-AF65-F5344CB8AC3E}">
        <p14:creationId xmlns:p14="http://schemas.microsoft.com/office/powerpoint/2010/main" val="33255729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DyeVC: Overview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Evaluation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Conclusion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FFF-B789-438C-85B7-AD65D9623821}" type="datetime1">
              <a:rPr lang="en-US" smtClean="0"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10668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"/>
    </mc:Choice>
    <mc:Fallback xmlns="">
      <p:transition spd="slow" advTm="160"/>
    </mc:Fallback>
  </mc:AlternateContent>
  <p:extLst mod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Monitoring</a:t>
            </a:r>
            <a:r>
              <a:rPr lang="en-US" dirty="0"/>
              <a:t> and </a:t>
            </a:r>
            <a:r>
              <a:rPr lang="en-US" b="1" dirty="0"/>
              <a:t>topology awareness </a:t>
            </a:r>
            <a:r>
              <a:rPr lang="en-US" dirty="0"/>
              <a:t>in DVCS</a:t>
            </a:r>
          </a:p>
          <a:p>
            <a:endParaRPr lang="en-US" dirty="0"/>
          </a:p>
          <a:p>
            <a:r>
              <a:rPr lang="en-US" dirty="0"/>
              <a:t>Visualizing </a:t>
            </a:r>
            <a:r>
              <a:rPr lang="en-US" b="1" dirty="0"/>
              <a:t>dependencies</a:t>
            </a:r>
            <a:r>
              <a:rPr lang="en-US" dirty="0"/>
              <a:t> among clones</a:t>
            </a:r>
          </a:p>
          <a:p>
            <a:endParaRPr lang="en-US" dirty="0"/>
          </a:p>
          <a:p>
            <a:r>
              <a:rPr lang="en-US" b="1" dirty="0"/>
              <a:t>Non obtrusive </a:t>
            </a:r>
            <a:r>
              <a:rPr lang="en-US" dirty="0"/>
              <a:t>information gathering</a:t>
            </a:r>
          </a:p>
          <a:p>
            <a:endParaRPr lang="en-US" dirty="0"/>
          </a:p>
          <a:p>
            <a:r>
              <a:rPr lang="en-US" dirty="0"/>
              <a:t>Visualizing </a:t>
            </a:r>
            <a:r>
              <a:rPr lang="en-US" b="1" dirty="0"/>
              <a:t>different levels of detail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A9FB5-F500-48B6-AB55-A0E92F54AB2F}" type="datetime1">
              <a:rPr lang="en-US" smtClean="0"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Major contributions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4. Conclusion</a:t>
            </a:r>
          </a:p>
        </p:txBody>
      </p:sp>
    </p:spTree>
    <p:extLst>
      <p:ext uri="{BB962C8B-B14F-4D97-AF65-F5344CB8AC3E}">
        <p14:creationId xmlns:p14="http://schemas.microsoft.com/office/powerpoint/2010/main" val="6389082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Automatically grouping commits (level 4 visualization)</a:t>
            </a:r>
          </a:p>
          <a:p>
            <a:r>
              <a:rPr lang="en-US" dirty="0"/>
              <a:t>Optimizations for enhancing scalability</a:t>
            </a:r>
          </a:p>
          <a:p>
            <a:r>
              <a:rPr lang="en-US" dirty="0"/>
              <a:t>Gathering more metadata</a:t>
            </a:r>
          </a:p>
          <a:p>
            <a:pPr lvl="1"/>
            <a:r>
              <a:rPr lang="en-US" dirty="0"/>
              <a:t>Gathering </a:t>
            </a:r>
            <a:r>
              <a:rPr lang="en-US" i="1" dirty="0"/>
              <a:t>diff’s </a:t>
            </a:r>
            <a:r>
              <a:rPr lang="en-US" dirty="0"/>
              <a:t>for conflicts visualization</a:t>
            </a:r>
          </a:p>
          <a:p>
            <a:pPr lvl="1"/>
            <a:r>
              <a:rPr lang="en-US" dirty="0"/>
              <a:t>Data mining from gathered information</a:t>
            </a:r>
          </a:p>
          <a:p>
            <a:pPr lvl="1"/>
            <a:r>
              <a:rPr lang="en-US" dirty="0"/>
              <a:t>Metrics visualization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371B9-CB72-4FD1-A20E-1B52E4670ACA}" type="datetime1">
              <a:rPr lang="en-US" smtClean="0"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4. Conclusion</a:t>
            </a:r>
          </a:p>
        </p:txBody>
      </p:sp>
    </p:spTree>
    <p:extLst>
      <p:ext uri="{BB962C8B-B14F-4D97-AF65-F5344CB8AC3E}">
        <p14:creationId xmlns:p14="http://schemas.microsoft.com/office/powerpoint/2010/main" val="31122494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Topology Awareness for 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Distributed Version Control Systems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4603124" y="3629466"/>
            <a:ext cx="342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</a:t>
            </a:r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</a:t>
            </a:r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Cristiano Cesário, Leonardo Murta </a:t>
            </a:r>
          </a:p>
          <a:p>
            <a:r>
              <a:rPr lang="en-US" sz="2000" b="1" dirty="0"/>
              <a:t>{ccesario, leomurta}@ic.uff.br</a:t>
            </a:r>
          </a:p>
          <a:p>
            <a:r>
              <a:rPr lang="en-US" sz="1400" dirty="0"/>
              <a:t>DyeVC is available at </a:t>
            </a:r>
            <a:r>
              <a:rPr lang="en-US" sz="1400" b="1" dirty="0"/>
              <a:t>github.com/gems-uff/dyevc</a:t>
            </a:r>
          </a:p>
        </p:txBody>
      </p:sp>
    </p:spTree>
    <p:extLst>
      <p:ext uri="{BB962C8B-B14F-4D97-AF65-F5344CB8AC3E}">
        <p14:creationId xmlns:p14="http://schemas.microsoft.com/office/powerpoint/2010/main" val="26538646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FCD09-B1BF-4A27-A40F-3C41289FB452}" type="datetime1">
              <a:rPr lang="en-US" smtClean="0"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Gathered information*</a:t>
            </a:r>
            <a:endParaRPr lang="en-US" baseline="30000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2. DyeVC: Overview</a:t>
            </a:r>
          </a:p>
        </p:txBody>
      </p:sp>
      <p:pic>
        <p:nvPicPr>
          <p:cNvPr id="40" name="Imagem 3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48" y="1137863"/>
            <a:ext cx="6819900" cy="5363332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236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744"/>
    </mc:Choice>
    <mc:Fallback xmlns="">
      <p:transition spd="slow" advTm="78744"/>
    </mc:Fallback>
  </mc:AlternateContent>
  <p:extLst mod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7EBF7-077F-4341-B868-39C9BA236057}" type="datetime1">
              <a:rPr lang="en-US" smtClean="0"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DVCS usage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637099" y="6212119"/>
            <a:ext cx="7869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Fonte:</a:t>
            </a:r>
            <a:r>
              <a:rPr lang="en-US" sz="1400" dirty="0"/>
              <a:t> Eclipse Foundation. The Open Source Developer Report - 2014 Eclipse Community Survey.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2" y="1150114"/>
            <a:ext cx="8396771" cy="5062005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32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"/>
    </mc:Choice>
    <mc:Fallback xmlns="">
      <p:transition spd="slow" advTm="224"/>
    </mc:Fallback>
  </mc:AlternateContent>
  <p:extLst mod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3E6CE-9F01-4109-827C-A1780864F14E}" type="datetime1">
              <a:rPr lang="en-US" noProof="0" smtClean="0"/>
              <a:t>9/22/2016</a:t>
            </a:fld>
            <a:endParaRPr lang="en-US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Topology Awareness for Distributed Version Control Systems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noProof="0" smtClean="0"/>
              <a:pPr/>
              <a:t>40</a:t>
            </a:fld>
            <a:endParaRPr lang="en-US" noProof="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2: Topology*</a:t>
            </a:r>
            <a:endParaRPr lang="pt-BR" dirty="0"/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2. DyeVC: Overview</a:t>
            </a:r>
          </a:p>
        </p:txBody>
      </p:sp>
      <p:sp>
        <p:nvSpPr>
          <p:cNvPr id="7" name="Elipse 6"/>
          <p:cNvSpPr/>
          <p:nvPr/>
        </p:nvSpPr>
        <p:spPr>
          <a:xfrm>
            <a:off x="4343400" y="3581400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Elipse 7"/>
          <p:cNvSpPr/>
          <p:nvPr/>
        </p:nvSpPr>
        <p:spPr>
          <a:xfrm>
            <a:off x="2783377" y="3581400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9" name="Elipse 8"/>
          <p:cNvSpPr/>
          <p:nvPr/>
        </p:nvSpPr>
        <p:spPr>
          <a:xfrm>
            <a:off x="3053993" y="2425174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Elipse 9"/>
          <p:cNvSpPr/>
          <p:nvPr/>
        </p:nvSpPr>
        <p:spPr>
          <a:xfrm>
            <a:off x="4349393" y="1888325"/>
            <a:ext cx="360000" cy="360000"/>
          </a:xfrm>
          <a:prstGeom prst="ellips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/>
              <a:t>3</a:t>
            </a:r>
          </a:p>
        </p:txBody>
      </p:sp>
      <p:sp>
        <p:nvSpPr>
          <p:cNvPr id="11" name="Elipse 10"/>
          <p:cNvSpPr/>
          <p:nvPr/>
        </p:nvSpPr>
        <p:spPr>
          <a:xfrm>
            <a:off x="5452216" y="2804359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Elipse 11"/>
          <p:cNvSpPr/>
          <p:nvPr/>
        </p:nvSpPr>
        <p:spPr>
          <a:xfrm>
            <a:off x="4343400" y="4877215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4" name="Conector reto 13"/>
          <p:cNvCxnSpPr>
            <a:stCxn id="10" idx="4"/>
            <a:endCxn id="7" idx="0"/>
          </p:cNvCxnSpPr>
          <p:nvPr/>
        </p:nvCxnSpPr>
        <p:spPr>
          <a:xfrm flipH="1">
            <a:off x="4523402" y="2248327"/>
            <a:ext cx="5993" cy="133307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>
            <a:stCxn id="10" idx="2"/>
            <a:endCxn id="9" idx="7"/>
          </p:cNvCxnSpPr>
          <p:nvPr/>
        </p:nvCxnSpPr>
        <p:spPr>
          <a:xfrm flipH="1">
            <a:off x="3361274" y="2068325"/>
            <a:ext cx="988121" cy="40957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>
            <a:stCxn id="7" idx="2"/>
            <a:endCxn id="8" idx="6"/>
          </p:cNvCxnSpPr>
          <p:nvPr/>
        </p:nvCxnSpPr>
        <p:spPr>
          <a:xfrm flipH="1">
            <a:off x="3143379" y="3761400"/>
            <a:ext cx="1200023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stCxn id="7" idx="4"/>
            <a:endCxn id="12" idx="0"/>
          </p:cNvCxnSpPr>
          <p:nvPr/>
        </p:nvCxnSpPr>
        <p:spPr>
          <a:xfrm>
            <a:off x="4523400" y="3941402"/>
            <a:ext cx="0" cy="93581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ipse 22"/>
          <p:cNvSpPr/>
          <p:nvPr/>
        </p:nvSpPr>
        <p:spPr>
          <a:xfrm>
            <a:off x="3081328" y="4877215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25" name="Conector reto 24"/>
          <p:cNvCxnSpPr>
            <a:stCxn id="12" idx="2"/>
            <a:endCxn id="23" idx="6"/>
          </p:cNvCxnSpPr>
          <p:nvPr/>
        </p:nvCxnSpPr>
        <p:spPr>
          <a:xfrm flipH="1">
            <a:off x="3441328" y="5057215"/>
            <a:ext cx="902072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>
            <a:stCxn id="9" idx="5"/>
            <a:endCxn id="7" idx="1"/>
          </p:cNvCxnSpPr>
          <p:nvPr/>
        </p:nvCxnSpPr>
        <p:spPr>
          <a:xfrm>
            <a:off x="3361274" y="2732453"/>
            <a:ext cx="1034849" cy="90166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>
            <a:stCxn id="10" idx="6"/>
            <a:endCxn id="11" idx="1"/>
          </p:cNvCxnSpPr>
          <p:nvPr/>
        </p:nvCxnSpPr>
        <p:spPr>
          <a:xfrm>
            <a:off x="4709393" y="2068327"/>
            <a:ext cx="795544" cy="78875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ipse 37"/>
          <p:cNvSpPr/>
          <p:nvPr/>
        </p:nvSpPr>
        <p:spPr>
          <a:xfrm>
            <a:off x="5446224" y="4164499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40" name="Conector reto 39"/>
          <p:cNvCxnSpPr>
            <a:stCxn id="11" idx="4"/>
            <a:endCxn id="38" idx="0"/>
          </p:cNvCxnSpPr>
          <p:nvPr/>
        </p:nvCxnSpPr>
        <p:spPr>
          <a:xfrm flipH="1">
            <a:off x="5626224" y="3164359"/>
            <a:ext cx="5992" cy="100014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/>
          <p:cNvCxnSpPr>
            <a:stCxn id="38" idx="2"/>
            <a:endCxn id="7" idx="5"/>
          </p:cNvCxnSpPr>
          <p:nvPr/>
        </p:nvCxnSpPr>
        <p:spPr>
          <a:xfrm flipH="1" flipV="1">
            <a:off x="4650681" y="3888679"/>
            <a:ext cx="795545" cy="45582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/>
          <p:cNvCxnSpPr>
            <a:stCxn id="23" idx="0"/>
            <a:endCxn id="8" idx="4"/>
          </p:cNvCxnSpPr>
          <p:nvPr/>
        </p:nvCxnSpPr>
        <p:spPr>
          <a:xfrm flipH="1" flipV="1">
            <a:off x="2963379" y="3941402"/>
            <a:ext cx="297951" cy="93581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2995706" y="1115894"/>
            <a:ext cx="3055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/>
              <a:t>Topology Discovery</a:t>
            </a:r>
          </a:p>
        </p:txBody>
      </p:sp>
    </p:spTree>
    <p:extLst>
      <p:ext uri="{BB962C8B-B14F-4D97-AF65-F5344CB8AC3E}">
        <p14:creationId xmlns:p14="http://schemas.microsoft.com/office/powerpoint/2010/main" val="39038218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BB383-64DF-4D3E-ADEB-BC4FB225D7BA}" type="datetime1">
              <a:rPr lang="en-US" noProof="0" smtClean="0"/>
              <a:t>9/22/2016</a:t>
            </a:fld>
            <a:endParaRPr lang="en-US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Topology Awareness for Distributed Version Control Systems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noProof="0" smtClean="0"/>
              <a:pPr/>
              <a:t>41</a:t>
            </a:fld>
            <a:endParaRPr lang="en-US" noProof="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2: Topology</a:t>
            </a:r>
            <a:endParaRPr lang="pt-BR" dirty="0"/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2. DyeVC: Overview</a:t>
            </a:r>
          </a:p>
        </p:txBody>
      </p:sp>
      <p:sp>
        <p:nvSpPr>
          <p:cNvPr id="7" name="Elipse 6"/>
          <p:cNvSpPr/>
          <p:nvPr/>
        </p:nvSpPr>
        <p:spPr>
          <a:xfrm>
            <a:off x="4343400" y="3581400"/>
            <a:ext cx="360000" cy="360000"/>
          </a:xfrm>
          <a:prstGeom prst="ellipse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Elipse 7"/>
          <p:cNvSpPr/>
          <p:nvPr/>
        </p:nvSpPr>
        <p:spPr>
          <a:xfrm>
            <a:off x="2783377" y="3581400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9" name="Elipse 8"/>
          <p:cNvSpPr/>
          <p:nvPr/>
        </p:nvSpPr>
        <p:spPr>
          <a:xfrm>
            <a:off x="3053993" y="2425174"/>
            <a:ext cx="360000" cy="360000"/>
          </a:xfrm>
          <a:prstGeom prst="ellipse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Elipse 9"/>
          <p:cNvSpPr/>
          <p:nvPr/>
        </p:nvSpPr>
        <p:spPr>
          <a:xfrm>
            <a:off x="4349393" y="1888325"/>
            <a:ext cx="360000" cy="360000"/>
          </a:xfrm>
          <a:prstGeom prst="ellipse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Elipse 10"/>
          <p:cNvSpPr/>
          <p:nvPr/>
        </p:nvSpPr>
        <p:spPr>
          <a:xfrm>
            <a:off x="5452216" y="2804359"/>
            <a:ext cx="360000" cy="360000"/>
          </a:xfrm>
          <a:prstGeom prst="ellipse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Elipse 11"/>
          <p:cNvSpPr/>
          <p:nvPr/>
        </p:nvSpPr>
        <p:spPr>
          <a:xfrm>
            <a:off x="4343400" y="4877215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4" name="Conector reto 13"/>
          <p:cNvCxnSpPr>
            <a:stCxn id="10" idx="4"/>
            <a:endCxn id="7" idx="0"/>
          </p:cNvCxnSpPr>
          <p:nvPr/>
        </p:nvCxnSpPr>
        <p:spPr>
          <a:xfrm flipH="1">
            <a:off x="4523402" y="2248327"/>
            <a:ext cx="5993" cy="1333075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>
            <a:stCxn id="10" idx="2"/>
            <a:endCxn id="9" idx="7"/>
          </p:cNvCxnSpPr>
          <p:nvPr/>
        </p:nvCxnSpPr>
        <p:spPr>
          <a:xfrm flipH="1">
            <a:off x="3361274" y="2068325"/>
            <a:ext cx="988121" cy="409570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>
            <a:stCxn id="7" idx="2"/>
            <a:endCxn id="8" idx="6"/>
          </p:cNvCxnSpPr>
          <p:nvPr/>
        </p:nvCxnSpPr>
        <p:spPr>
          <a:xfrm flipH="1">
            <a:off x="3143379" y="3761400"/>
            <a:ext cx="1200023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stCxn id="7" idx="4"/>
            <a:endCxn id="12" idx="0"/>
          </p:cNvCxnSpPr>
          <p:nvPr/>
        </p:nvCxnSpPr>
        <p:spPr>
          <a:xfrm>
            <a:off x="4523400" y="3941402"/>
            <a:ext cx="0" cy="93581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ipse 22"/>
          <p:cNvSpPr/>
          <p:nvPr/>
        </p:nvSpPr>
        <p:spPr>
          <a:xfrm>
            <a:off x="3081328" y="4877215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25" name="Conector reto 24"/>
          <p:cNvCxnSpPr>
            <a:stCxn id="12" idx="2"/>
            <a:endCxn id="23" idx="6"/>
          </p:cNvCxnSpPr>
          <p:nvPr/>
        </p:nvCxnSpPr>
        <p:spPr>
          <a:xfrm flipH="1">
            <a:off x="3441328" y="5057215"/>
            <a:ext cx="902072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>
            <a:stCxn id="9" idx="5"/>
            <a:endCxn id="7" idx="1"/>
          </p:cNvCxnSpPr>
          <p:nvPr/>
        </p:nvCxnSpPr>
        <p:spPr>
          <a:xfrm>
            <a:off x="3361274" y="2732453"/>
            <a:ext cx="1034849" cy="90166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>
            <a:stCxn id="10" idx="6"/>
            <a:endCxn id="11" idx="1"/>
          </p:cNvCxnSpPr>
          <p:nvPr/>
        </p:nvCxnSpPr>
        <p:spPr>
          <a:xfrm>
            <a:off x="4709393" y="2068327"/>
            <a:ext cx="795544" cy="788755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ipse 37"/>
          <p:cNvSpPr/>
          <p:nvPr/>
        </p:nvSpPr>
        <p:spPr>
          <a:xfrm>
            <a:off x="5446224" y="4164499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40" name="Conector reto 39"/>
          <p:cNvCxnSpPr>
            <a:stCxn id="11" idx="4"/>
            <a:endCxn id="38" idx="0"/>
          </p:cNvCxnSpPr>
          <p:nvPr/>
        </p:nvCxnSpPr>
        <p:spPr>
          <a:xfrm flipH="1">
            <a:off x="5626224" y="3164359"/>
            <a:ext cx="5992" cy="100014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/>
          <p:cNvCxnSpPr>
            <a:stCxn id="38" idx="2"/>
            <a:endCxn id="7" idx="5"/>
          </p:cNvCxnSpPr>
          <p:nvPr/>
        </p:nvCxnSpPr>
        <p:spPr>
          <a:xfrm flipH="1" flipV="1">
            <a:off x="4650681" y="3888679"/>
            <a:ext cx="795545" cy="45582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>
            <a:stCxn id="23" idx="0"/>
            <a:endCxn id="8" idx="4"/>
          </p:cNvCxnSpPr>
          <p:nvPr/>
        </p:nvCxnSpPr>
        <p:spPr>
          <a:xfrm flipH="1" flipV="1">
            <a:off x="2963379" y="3941402"/>
            <a:ext cx="297951" cy="93581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/>
          <p:cNvSpPr txBox="1"/>
          <p:nvPr/>
        </p:nvSpPr>
        <p:spPr>
          <a:xfrm>
            <a:off x="2995706" y="1115894"/>
            <a:ext cx="3055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/>
              <a:t>Topology Discovery</a:t>
            </a:r>
          </a:p>
        </p:txBody>
      </p:sp>
    </p:spTree>
    <p:extLst>
      <p:ext uri="{BB962C8B-B14F-4D97-AF65-F5344CB8AC3E}">
        <p14:creationId xmlns:p14="http://schemas.microsoft.com/office/powerpoint/2010/main" val="4537202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D3CA4-E56A-44BC-A355-DF0B27A30D37}" type="datetime1">
              <a:rPr lang="en-US" noProof="0" smtClean="0"/>
              <a:t>9/22/2016</a:t>
            </a:fld>
            <a:endParaRPr lang="en-US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noProof="0" dirty="0"/>
              <a:t>Topology Awareness for Distributed Version Control Systems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noProof="0" smtClean="0"/>
              <a:pPr/>
              <a:t>42</a:t>
            </a:fld>
            <a:endParaRPr lang="en-US" noProof="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2: Topology</a:t>
            </a:r>
            <a:endParaRPr lang="pt-BR" dirty="0"/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2. DyeVC: Overview</a:t>
            </a:r>
          </a:p>
        </p:txBody>
      </p:sp>
      <p:sp>
        <p:nvSpPr>
          <p:cNvPr id="7" name="Elipse 6"/>
          <p:cNvSpPr/>
          <p:nvPr/>
        </p:nvSpPr>
        <p:spPr>
          <a:xfrm>
            <a:off x="4343400" y="3581400"/>
            <a:ext cx="360000" cy="360000"/>
          </a:xfrm>
          <a:prstGeom prst="ellipse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Elipse 7"/>
          <p:cNvSpPr/>
          <p:nvPr/>
        </p:nvSpPr>
        <p:spPr>
          <a:xfrm>
            <a:off x="2783377" y="3581400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9" name="Elipse 8"/>
          <p:cNvSpPr/>
          <p:nvPr/>
        </p:nvSpPr>
        <p:spPr>
          <a:xfrm>
            <a:off x="3053993" y="2425174"/>
            <a:ext cx="360000" cy="360000"/>
          </a:xfrm>
          <a:prstGeom prst="ellipse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Elipse 9"/>
          <p:cNvSpPr/>
          <p:nvPr/>
        </p:nvSpPr>
        <p:spPr>
          <a:xfrm>
            <a:off x="4349393" y="1888325"/>
            <a:ext cx="360000" cy="360000"/>
          </a:xfrm>
          <a:prstGeom prst="ellipse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Elipse 10"/>
          <p:cNvSpPr/>
          <p:nvPr/>
        </p:nvSpPr>
        <p:spPr>
          <a:xfrm>
            <a:off x="5452216" y="2804359"/>
            <a:ext cx="360000" cy="360000"/>
          </a:xfrm>
          <a:prstGeom prst="ellipse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Elipse 11"/>
          <p:cNvSpPr/>
          <p:nvPr/>
        </p:nvSpPr>
        <p:spPr>
          <a:xfrm>
            <a:off x="4343400" y="4877215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4" name="Conector reto 13"/>
          <p:cNvCxnSpPr>
            <a:stCxn id="10" idx="4"/>
            <a:endCxn id="7" idx="0"/>
          </p:cNvCxnSpPr>
          <p:nvPr/>
        </p:nvCxnSpPr>
        <p:spPr>
          <a:xfrm flipH="1">
            <a:off x="4523402" y="2248327"/>
            <a:ext cx="5993" cy="1333075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>
            <a:stCxn id="10" idx="2"/>
            <a:endCxn id="9" idx="7"/>
          </p:cNvCxnSpPr>
          <p:nvPr/>
        </p:nvCxnSpPr>
        <p:spPr>
          <a:xfrm flipH="1">
            <a:off x="3361274" y="2068325"/>
            <a:ext cx="988121" cy="409570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>
            <a:stCxn id="7" idx="2"/>
            <a:endCxn id="8" idx="6"/>
          </p:cNvCxnSpPr>
          <p:nvPr/>
        </p:nvCxnSpPr>
        <p:spPr>
          <a:xfrm flipH="1">
            <a:off x="3143379" y="3761400"/>
            <a:ext cx="1200023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stCxn id="7" idx="4"/>
            <a:endCxn id="12" idx="0"/>
          </p:cNvCxnSpPr>
          <p:nvPr/>
        </p:nvCxnSpPr>
        <p:spPr>
          <a:xfrm>
            <a:off x="4523400" y="3941402"/>
            <a:ext cx="0" cy="93581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ipse 22"/>
          <p:cNvSpPr/>
          <p:nvPr/>
        </p:nvSpPr>
        <p:spPr>
          <a:xfrm>
            <a:off x="3081328" y="4877215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25" name="Conector reto 24"/>
          <p:cNvCxnSpPr>
            <a:stCxn id="12" idx="2"/>
            <a:endCxn id="23" idx="6"/>
          </p:cNvCxnSpPr>
          <p:nvPr/>
        </p:nvCxnSpPr>
        <p:spPr>
          <a:xfrm flipH="1">
            <a:off x="3441328" y="5057215"/>
            <a:ext cx="902072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>
            <a:stCxn id="9" idx="5"/>
            <a:endCxn id="7" idx="1"/>
          </p:cNvCxnSpPr>
          <p:nvPr/>
        </p:nvCxnSpPr>
        <p:spPr>
          <a:xfrm>
            <a:off x="3361274" y="2732453"/>
            <a:ext cx="1034849" cy="90166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>
            <a:stCxn id="10" idx="6"/>
            <a:endCxn id="11" idx="1"/>
          </p:cNvCxnSpPr>
          <p:nvPr/>
        </p:nvCxnSpPr>
        <p:spPr>
          <a:xfrm>
            <a:off x="4709393" y="2068327"/>
            <a:ext cx="795544" cy="788755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ipse 37"/>
          <p:cNvSpPr/>
          <p:nvPr/>
        </p:nvSpPr>
        <p:spPr>
          <a:xfrm>
            <a:off x="5446224" y="4164499"/>
            <a:ext cx="360000" cy="360000"/>
          </a:xfrm>
          <a:prstGeom prst="ellipse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40" name="Conector reto 39"/>
          <p:cNvCxnSpPr>
            <a:stCxn id="11" idx="4"/>
            <a:endCxn id="38" idx="0"/>
          </p:cNvCxnSpPr>
          <p:nvPr/>
        </p:nvCxnSpPr>
        <p:spPr>
          <a:xfrm flipH="1">
            <a:off x="5626224" y="3164359"/>
            <a:ext cx="5992" cy="1000140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/>
          <p:cNvCxnSpPr>
            <a:stCxn id="38" idx="2"/>
            <a:endCxn id="7" idx="5"/>
          </p:cNvCxnSpPr>
          <p:nvPr/>
        </p:nvCxnSpPr>
        <p:spPr>
          <a:xfrm flipH="1" flipV="1">
            <a:off x="4650681" y="3888679"/>
            <a:ext cx="795545" cy="45582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>
            <a:stCxn id="23" idx="0"/>
            <a:endCxn id="8" idx="4"/>
          </p:cNvCxnSpPr>
          <p:nvPr/>
        </p:nvCxnSpPr>
        <p:spPr>
          <a:xfrm flipH="1" flipV="1">
            <a:off x="2963379" y="3941402"/>
            <a:ext cx="297951" cy="93581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/>
          <p:cNvSpPr txBox="1"/>
          <p:nvPr/>
        </p:nvSpPr>
        <p:spPr>
          <a:xfrm>
            <a:off x="2995706" y="1115894"/>
            <a:ext cx="3055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/>
              <a:t>Topology Discovery</a:t>
            </a:r>
          </a:p>
        </p:txBody>
      </p:sp>
    </p:spTree>
    <p:extLst>
      <p:ext uri="{BB962C8B-B14F-4D97-AF65-F5344CB8AC3E}">
        <p14:creationId xmlns:p14="http://schemas.microsoft.com/office/powerpoint/2010/main" val="10165215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E4114-53E1-4454-8003-E1AE46071ADF}" type="datetime1">
              <a:rPr lang="en-US" noProof="0" smtClean="0"/>
              <a:t>9/22/2016</a:t>
            </a:fld>
            <a:endParaRPr lang="en-US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noProof="0" dirty="0"/>
              <a:t>Topology Awareness for Distributed Version Control Systems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noProof="0" smtClean="0"/>
              <a:pPr/>
              <a:t>43</a:t>
            </a:fld>
            <a:endParaRPr lang="en-US" noProof="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2: Topology</a:t>
            </a:r>
            <a:endParaRPr lang="pt-BR" dirty="0"/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2. DyeVC: Overview</a:t>
            </a:r>
          </a:p>
        </p:txBody>
      </p:sp>
      <p:sp>
        <p:nvSpPr>
          <p:cNvPr id="7" name="Elipse 6"/>
          <p:cNvSpPr/>
          <p:nvPr/>
        </p:nvSpPr>
        <p:spPr>
          <a:xfrm>
            <a:off x="4343400" y="3581400"/>
            <a:ext cx="360000" cy="360000"/>
          </a:xfrm>
          <a:prstGeom prst="ellipse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Elipse 7"/>
          <p:cNvSpPr/>
          <p:nvPr/>
        </p:nvSpPr>
        <p:spPr>
          <a:xfrm>
            <a:off x="2783377" y="3581400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9" name="Elipse 8"/>
          <p:cNvSpPr/>
          <p:nvPr/>
        </p:nvSpPr>
        <p:spPr>
          <a:xfrm>
            <a:off x="3053993" y="2425174"/>
            <a:ext cx="360000" cy="360000"/>
          </a:xfrm>
          <a:prstGeom prst="ellipse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Elipse 9"/>
          <p:cNvSpPr/>
          <p:nvPr/>
        </p:nvSpPr>
        <p:spPr>
          <a:xfrm>
            <a:off x="4349393" y="1888325"/>
            <a:ext cx="360000" cy="360000"/>
          </a:xfrm>
          <a:prstGeom prst="ellipse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Elipse 10"/>
          <p:cNvSpPr/>
          <p:nvPr/>
        </p:nvSpPr>
        <p:spPr>
          <a:xfrm>
            <a:off x="5452216" y="2804359"/>
            <a:ext cx="360000" cy="360000"/>
          </a:xfrm>
          <a:prstGeom prst="ellipse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Elipse 11"/>
          <p:cNvSpPr/>
          <p:nvPr/>
        </p:nvSpPr>
        <p:spPr>
          <a:xfrm>
            <a:off x="4343400" y="4877215"/>
            <a:ext cx="360000" cy="360000"/>
          </a:xfrm>
          <a:prstGeom prst="ellipse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4" name="Conector reto 13"/>
          <p:cNvCxnSpPr>
            <a:stCxn id="10" idx="4"/>
            <a:endCxn id="7" idx="0"/>
          </p:cNvCxnSpPr>
          <p:nvPr/>
        </p:nvCxnSpPr>
        <p:spPr>
          <a:xfrm flipH="1">
            <a:off x="4523402" y="2248327"/>
            <a:ext cx="5993" cy="1333075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>
            <a:stCxn id="10" idx="2"/>
            <a:endCxn id="9" idx="7"/>
          </p:cNvCxnSpPr>
          <p:nvPr/>
        </p:nvCxnSpPr>
        <p:spPr>
          <a:xfrm flipH="1">
            <a:off x="3361274" y="2068325"/>
            <a:ext cx="988121" cy="409570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>
            <a:stCxn id="7" idx="2"/>
            <a:endCxn id="8" idx="6"/>
          </p:cNvCxnSpPr>
          <p:nvPr/>
        </p:nvCxnSpPr>
        <p:spPr>
          <a:xfrm flipH="1">
            <a:off x="3143379" y="3761400"/>
            <a:ext cx="1200023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stCxn id="7" idx="4"/>
            <a:endCxn id="12" idx="0"/>
          </p:cNvCxnSpPr>
          <p:nvPr/>
        </p:nvCxnSpPr>
        <p:spPr>
          <a:xfrm>
            <a:off x="4523400" y="3941402"/>
            <a:ext cx="0" cy="935815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ipse 22"/>
          <p:cNvSpPr/>
          <p:nvPr/>
        </p:nvSpPr>
        <p:spPr>
          <a:xfrm>
            <a:off x="3081328" y="4877215"/>
            <a:ext cx="360000" cy="360000"/>
          </a:xfrm>
          <a:prstGeom prst="ellipse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25" name="Conector reto 24"/>
          <p:cNvCxnSpPr>
            <a:stCxn id="12" idx="2"/>
            <a:endCxn id="23" idx="6"/>
          </p:cNvCxnSpPr>
          <p:nvPr/>
        </p:nvCxnSpPr>
        <p:spPr>
          <a:xfrm flipH="1">
            <a:off x="3441328" y="5057215"/>
            <a:ext cx="902072" cy="0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>
            <a:stCxn id="9" idx="5"/>
            <a:endCxn id="7" idx="1"/>
          </p:cNvCxnSpPr>
          <p:nvPr/>
        </p:nvCxnSpPr>
        <p:spPr>
          <a:xfrm>
            <a:off x="3361274" y="2732453"/>
            <a:ext cx="1034849" cy="90166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>
            <a:stCxn id="10" idx="6"/>
            <a:endCxn id="11" idx="1"/>
          </p:cNvCxnSpPr>
          <p:nvPr/>
        </p:nvCxnSpPr>
        <p:spPr>
          <a:xfrm>
            <a:off x="4709393" y="2068327"/>
            <a:ext cx="795544" cy="788755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ipse 37"/>
          <p:cNvSpPr/>
          <p:nvPr/>
        </p:nvSpPr>
        <p:spPr>
          <a:xfrm>
            <a:off x="5446224" y="4164499"/>
            <a:ext cx="360000" cy="360000"/>
          </a:xfrm>
          <a:prstGeom prst="ellipse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40" name="Conector reto 39"/>
          <p:cNvCxnSpPr>
            <a:stCxn id="11" idx="4"/>
            <a:endCxn id="38" idx="0"/>
          </p:cNvCxnSpPr>
          <p:nvPr/>
        </p:nvCxnSpPr>
        <p:spPr>
          <a:xfrm flipH="1">
            <a:off x="5626224" y="3164359"/>
            <a:ext cx="5992" cy="1000140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/>
          <p:cNvCxnSpPr>
            <a:stCxn id="38" idx="2"/>
            <a:endCxn id="7" idx="5"/>
          </p:cNvCxnSpPr>
          <p:nvPr/>
        </p:nvCxnSpPr>
        <p:spPr>
          <a:xfrm flipH="1" flipV="1">
            <a:off x="4650681" y="3888679"/>
            <a:ext cx="795545" cy="45582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>
            <a:stCxn id="23" idx="0"/>
            <a:endCxn id="8" idx="4"/>
          </p:cNvCxnSpPr>
          <p:nvPr/>
        </p:nvCxnSpPr>
        <p:spPr>
          <a:xfrm flipH="1" flipV="1">
            <a:off x="2963379" y="3941402"/>
            <a:ext cx="297951" cy="93581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/>
          <p:cNvSpPr txBox="1"/>
          <p:nvPr/>
        </p:nvSpPr>
        <p:spPr>
          <a:xfrm>
            <a:off x="2995706" y="1115894"/>
            <a:ext cx="3055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/>
              <a:t>Topology Discovery</a:t>
            </a:r>
          </a:p>
        </p:txBody>
      </p:sp>
    </p:spTree>
    <p:extLst>
      <p:ext uri="{BB962C8B-B14F-4D97-AF65-F5344CB8AC3E}">
        <p14:creationId xmlns:p14="http://schemas.microsoft.com/office/powerpoint/2010/main" val="26727005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62923-6697-4441-AF5B-23C361BEF257}" type="datetime1">
              <a:rPr lang="en-US" noProof="0" smtClean="0"/>
              <a:t>9/22/2016</a:t>
            </a:fld>
            <a:endParaRPr lang="en-US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noProof="0" dirty="0"/>
              <a:t>Topology Awareness for Distributed Version Control Systems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noProof="0" smtClean="0"/>
              <a:pPr/>
              <a:t>44</a:t>
            </a:fld>
            <a:endParaRPr lang="en-US" noProof="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2: Topology</a:t>
            </a:r>
            <a:endParaRPr lang="pt-BR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2. DyeVC: Overview</a:t>
            </a:r>
          </a:p>
        </p:txBody>
      </p:sp>
      <p:sp>
        <p:nvSpPr>
          <p:cNvPr id="7" name="Elipse 6"/>
          <p:cNvSpPr/>
          <p:nvPr/>
        </p:nvSpPr>
        <p:spPr>
          <a:xfrm>
            <a:off x="4343400" y="3581400"/>
            <a:ext cx="360000" cy="360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Elipse 8"/>
          <p:cNvSpPr/>
          <p:nvPr/>
        </p:nvSpPr>
        <p:spPr>
          <a:xfrm>
            <a:off x="3053993" y="2425174"/>
            <a:ext cx="360000" cy="360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" name="Elipse 9"/>
          <p:cNvSpPr/>
          <p:nvPr/>
        </p:nvSpPr>
        <p:spPr>
          <a:xfrm>
            <a:off x="4349393" y="1888325"/>
            <a:ext cx="360000" cy="360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" name="Elipse 10"/>
          <p:cNvSpPr/>
          <p:nvPr/>
        </p:nvSpPr>
        <p:spPr>
          <a:xfrm>
            <a:off x="5452216" y="2804359"/>
            <a:ext cx="360000" cy="360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2" name="Elipse 11"/>
          <p:cNvSpPr/>
          <p:nvPr/>
        </p:nvSpPr>
        <p:spPr>
          <a:xfrm>
            <a:off x="4343400" y="4877215"/>
            <a:ext cx="360000" cy="360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14" name="Conector reto 13"/>
          <p:cNvCxnSpPr>
            <a:stCxn id="10" idx="4"/>
            <a:endCxn id="7" idx="0"/>
          </p:cNvCxnSpPr>
          <p:nvPr/>
        </p:nvCxnSpPr>
        <p:spPr>
          <a:xfrm flipH="1">
            <a:off x="4523402" y="2248327"/>
            <a:ext cx="5993" cy="1333075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>
            <a:stCxn id="10" idx="2"/>
            <a:endCxn id="9" idx="7"/>
          </p:cNvCxnSpPr>
          <p:nvPr/>
        </p:nvCxnSpPr>
        <p:spPr>
          <a:xfrm flipH="1">
            <a:off x="3361274" y="2068325"/>
            <a:ext cx="988121" cy="40957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stCxn id="7" idx="4"/>
            <a:endCxn id="12" idx="0"/>
          </p:cNvCxnSpPr>
          <p:nvPr/>
        </p:nvCxnSpPr>
        <p:spPr>
          <a:xfrm>
            <a:off x="4523400" y="3941402"/>
            <a:ext cx="0" cy="935815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ipse 22"/>
          <p:cNvSpPr/>
          <p:nvPr/>
        </p:nvSpPr>
        <p:spPr>
          <a:xfrm>
            <a:off x="3081328" y="4877215"/>
            <a:ext cx="360000" cy="360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7</a:t>
            </a:r>
          </a:p>
        </p:txBody>
      </p:sp>
      <p:cxnSp>
        <p:nvCxnSpPr>
          <p:cNvPr id="25" name="Conector reto 24"/>
          <p:cNvCxnSpPr>
            <a:stCxn id="12" idx="2"/>
            <a:endCxn id="23" idx="6"/>
          </p:cNvCxnSpPr>
          <p:nvPr/>
        </p:nvCxnSpPr>
        <p:spPr>
          <a:xfrm flipH="1">
            <a:off x="3441328" y="5057215"/>
            <a:ext cx="902072" cy="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>
            <a:stCxn id="10" idx="6"/>
            <a:endCxn id="11" idx="1"/>
          </p:cNvCxnSpPr>
          <p:nvPr/>
        </p:nvCxnSpPr>
        <p:spPr>
          <a:xfrm>
            <a:off x="4709393" y="2068327"/>
            <a:ext cx="795544" cy="788755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ipse 37"/>
          <p:cNvSpPr/>
          <p:nvPr/>
        </p:nvSpPr>
        <p:spPr>
          <a:xfrm>
            <a:off x="5446224" y="4164499"/>
            <a:ext cx="360000" cy="360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40" name="Conector reto 39"/>
          <p:cNvCxnSpPr>
            <a:stCxn id="11" idx="4"/>
            <a:endCxn id="38" idx="0"/>
          </p:cNvCxnSpPr>
          <p:nvPr/>
        </p:nvCxnSpPr>
        <p:spPr>
          <a:xfrm flipH="1">
            <a:off x="5626224" y="3164359"/>
            <a:ext cx="5992" cy="100014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ipse 23"/>
          <p:cNvSpPr/>
          <p:nvPr/>
        </p:nvSpPr>
        <p:spPr>
          <a:xfrm>
            <a:off x="2783377" y="3581400"/>
            <a:ext cx="360000" cy="360000"/>
          </a:xfrm>
          <a:prstGeom prst="ellipse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26" name="Conector reto 25"/>
          <p:cNvCxnSpPr>
            <a:stCxn id="7" idx="2"/>
            <a:endCxn id="24" idx="6"/>
          </p:cNvCxnSpPr>
          <p:nvPr/>
        </p:nvCxnSpPr>
        <p:spPr>
          <a:xfrm flipH="1">
            <a:off x="3143379" y="3761400"/>
            <a:ext cx="1200023" cy="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/>
          <p:cNvCxnSpPr>
            <a:stCxn id="23" idx="0"/>
            <a:endCxn id="24" idx="4"/>
          </p:cNvCxnSpPr>
          <p:nvPr/>
        </p:nvCxnSpPr>
        <p:spPr>
          <a:xfrm flipH="1" flipV="1">
            <a:off x="2963379" y="3941402"/>
            <a:ext cx="297951" cy="935815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/>
          <p:cNvSpPr txBox="1"/>
          <p:nvPr/>
        </p:nvSpPr>
        <p:spPr>
          <a:xfrm>
            <a:off x="2995706" y="1115894"/>
            <a:ext cx="3055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/>
              <a:t>Topology Discovery</a:t>
            </a:r>
          </a:p>
        </p:txBody>
      </p:sp>
    </p:spTree>
    <p:extLst>
      <p:ext uri="{BB962C8B-B14F-4D97-AF65-F5344CB8AC3E}">
        <p14:creationId xmlns:p14="http://schemas.microsoft.com/office/powerpoint/2010/main" val="38849203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6327-AAE3-41E2-961F-42392CB9F116}" type="datetime1">
              <a:rPr lang="en-US" smtClean="0"/>
              <a:t>9/22/2016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Level 3: Branches*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2. DyeVC: Overview</a:t>
            </a:r>
          </a:p>
        </p:txBody>
      </p:sp>
      <p:sp>
        <p:nvSpPr>
          <p:cNvPr id="8" name="Espaço Reservado para Conteúdo 12"/>
          <p:cNvSpPr txBox="1">
            <a:spLocks/>
          </p:cNvSpPr>
          <p:nvPr/>
        </p:nvSpPr>
        <p:spPr>
          <a:xfrm>
            <a:off x="152400" y="1143000"/>
            <a:ext cx="8839200" cy="5257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3" y="1143000"/>
            <a:ext cx="8439150" cy="248562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42" y="4800602"/>
            <a:ext cx="8520112" cy="12146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68314376"/>
      </p:ext>
    </p:extLst>
  </p:cSld>
  <p:clrMapOvr>
    <a:masterClrMapping/>
  </p:clrMapOvr>
  <p:extLst mod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F3B6E-F3D9-4E30-8FD1-3887412DA7E8}" type="datetime1">
              <a:rPr lang="en-US" smtClean="0"/>
              <a:t>9/22/2016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Level 3: Branches*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2. DyeVC: Overview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75" y="1738312"/>
            <a:ext cx="2085612" cy="473868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6499" y="1226932"/>
            <a:ext cx="6520547" cy="104478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6499" y="3111425"/>
            <a:ext cx="6520547" cy="25100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1972968"/>
      </p:ext>
    </p:extLst>
  </p:cSld>
  <p:clrMapOvr>
    <a:masterClrMapping/>
  </p:clrMapOvr>
  <p:extLst mod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9A5-1B3A-4F17-9400-FE48B33DEBED}" type="datetime1">
              <a:rPr lang="en-US" smtClean="0"/>
              <a:t>9/22/2016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Level 4: Commits*</a:t>
            </a:r>
          </a:p>
        </p:txBody>
      </p:sp>
      <p:sp>
        <p:nvSpPr>
          <p:cNvPr id="26" name="Espaço Reservado para Texto 2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2. DyeVC: Overview</a:t>
            </a:r>
          </a:p>
        </p:txBody>
      </p:sp>
      <p:grpSp>
        <p:nvGrpSpPr>
          <p:cNvPr id="8" name="Grupo 7"/>
          <p:cNvGrpSpPr/>
          <p:nvPr/>
        </p:nvGrpSpPr>
        <p:grpSpPr>
          <a:xfrm>
            <a:off x="838202" y="1524000"/>
            <a:ext cx="8406097" cy="4419600"/>
            <a:chOff x="966503" y="1524000"/>
            <a:chExt cx="8406097" cy="4419600"/>
          </a:xfrm>
        </p:grpSpPr>
        <p:sp>
          <p:nvSpPr>
            <p:cNvPr id="7" name="Elipse 6"/>
            <p:cNvSpPr/>
            <p:nvPr/>
          </p:nvSpPr>
          <p:spPr>
            <a:xfrm>
              <a:off x="966503" y="2119559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Elipse 9"/>
            <p:cNvSpPr/>
            <p:nvPr/>
          </p:nvSpPr>
          <p:spPr>
            <a:xfrm>
              <a:off x="966503" y="2919659"/>
              <a:ext cx="685800" cy="685800"/>
            </a:xfrm>
            <a:prstGeom prst="ellipse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966503" y="3701174"/>
              <a:ext cx="685800" cy="68580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Elipse 11"/>
            <p:cNvSpPr/>
            <p:nvPr/>
          </p:nvSpPr>
          <p:spPr>
            <a:xfrm>
              <a:off x="968362" y="4476285"/>
              <a:ext cx="685800" cy="6858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Elipse 12"/>
            <p:cNvSpPr/>
            <p:nvPr/>
          </p:nvSpPr>
          <p:spPr>
            <a:xfrm>
              <a:off x="973674" y="5257800"/>
              <a:ext cx="685800" cy="6858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CaixaDeTexto 13"/>
            <p:cNvSpPr txBox="1"/>
            <p:nvPr/>
          </p:nvSpPr>
          <p:spPr>
            <a:xfrm>
              <a:off x="1804703" y="2229109"/>
              <a:ext cx="32766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Everyone has it</a:t>
              </a:r>
            </a:p>
          </p:txBody>
        </p:sp>
        <p:sp>
          <p:nvSpPr>
            <p:cNvPr id="15" name="CaixaDeTexto 14"/>
            <p:cNvSpPr txBox="1"/>
            <p:nvPr/>
          </p:nvSpPr>
          <p:spPr>
            <a:xfrm>
              <a:off x="1804671" y="3037185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Not </a:t>
              </a:r>
              <a:r>
                <a:rPr lang="en-US" i="1" dirty="0"/>
                <a:t>pushed </a:t>
              </a:r>
              <a:r>
                <a:rPr lang="en-US" dirty="0"/>
                <a:t>to all partners</a:t>
              </a:r>
            </a:p>
          </p:txBody>
        </p:sp>
        <p:sp>
          <p:nvSpPr>
            <p:cNvPr id="16" name="CaixaDeTexto 15"/>
            <p:cNvSpPr txBox="1"/>
            <p:nvPr/>
          </p:nvSpPr>
          <p:spPr>
            <a:xfrm>
              <a:off x="1804703" y="3845261"/>
              <a:ext cx="32766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Not </a:t>
              </a:r>
              <a:r>
                <a:rPr lang="en-US" i="1" dirty="0"/>
                <a:t>pulled</a:t>
              </a:r>
            </a:p>
          </p:txBody>
        </p:sp>
        <p:sp>
          <p:nvSpPr>
            <p:cNvPr id="17" name="CaixaDeTexto 16"/>
            <p:cNvSpPr txBox="1"/>
            <p:nvPr/>
          </p:nvSpPr>
          <p:spPr>
            <a:xfrm>
              <a:off x="1804671" y="4653337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Some non partner has it</a:t>
              </a:r>
            </a:p>
          </p:txBody>
        </p:sp>
        <p:sp>
          <p:nvSpPr>
            <p:cNvPr id="18" name="CaixaDeTexto 17"/>
            <p:cNvSpPr txBox="1"/>
            <p:nvPr/>
          </p:nvSpPr>
          <p:spPr>
            <a:xfrm>
              <a:off x="1804671" y="5461413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Exists in a non-tracked branch</a:t>
              </a:r>
            </a:p>
          </p:txBody>
        </p:sp>
        <p:sp>
          <p:nvSpPr>
            <p:cNvPr id="19" name="Elipse 18"/>
            <p:cNvSpPr/>
            <p:nvPr/>
          </p:nvSpPr>
          <p:spPr>
            <a:xfrm>
              <a:off x="5257800" y="2119559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Elipse 19"/>
            <p:cNvSpPr/>
            <p:nvPr/>
          </p:nvSpPr>
          <p:spPr>
            <a:xfrm>
              <a:off x="5257800" y="2919659"/>
              <a:ext cx="685800" cy="6858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1" name="Elipse 20"/>
            <p:cNvSpPr/>
            <p:nvPr/>
          </p:nvSpPr>
          <p:spPr>
            <a:xfrm>
              <a:off x="5257800" y="3701174"/>
              <a:ext cx="685800" cy="685800"/>
            </a:xfrm>
            <a:prstGeom prst="ellipse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CaixaDeTexto 21"/>
            <p:cNvSpPr txBox="1"/>
            <p:nvPr/>
          </p:nvSpPr>
          <p:spPr>
            <a:xfrm>
              <a:off x="6096000" y="2229109"/>
              <a:ext cx="32766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Regular commit</a:t>
              </a:r>
            </a:p>
          </p:txBody>
        </p:sp>
        <p:sp>
          <p:nvSpPr>
            <p:cNvPr id="23" name="CaixaDeTexto 22"/>
            <p:cNvSpPr txBox="1"/>
            <p:nvPr/>
          </p:nvSpPr>
          <p:spPr>
            <a:xfrm>
              <a:off x="6095968" y="3037185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Pointed by a branch</a:t>
              </a:r>
            </a:p>
          </p:txBody>
        </p:sp>
        <p:sp>
          <p:nvSpPr>
            <p:cNvPr id="24" name="CaixaDeTexto 23"/>
            <p:cNvSpPr txBox="1"/>
            <p:nvPr/>
          </p:nvSpPr>
          <p:spPr>
            <a:xfrm>
              <a:off x="6096000" y="3845261"/>
              <a:ext cx="32766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Pointed by a tag</a:t>
              </a:r>
            </a:p>
          </p:txBody>
        </p:sp>
        <p:sp>
          <p:nvSpPr>
            <p:cNvPr id="3" name="CaixaDeTexto 2"/>
            <p:cNvSpPr txBox="1"/>
            <p:nvPr/>
          </p:nvSpPr>
          <p:spPr>
            <a:xfrm>
              <a:off x="1804670" y="1524000"/>
              <a:ext cx="2233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Where commit exists</a:t>
              </a:r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6095968" y="1524000"/>
              <a:ext cx="2971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Branches and tags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7545965"/>
      </p:ext>
    </p:extLst>
  </p:cSld>
  <p:clrMapOvr>
    <a:masterClrMapping/>
  </p:clrMapOvr>
  <p:extLst mod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394732"/>
            <a:ext cx="6686550" cy="2981325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 to complete each Scenario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7B2EB-FF6D-463F-8283-924EFDFB7527}" type="datetime1">
              <a:rPr lang="en-US" smtClean="0"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Observational study*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152400" y="6019800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No participant could answer questions from Scenario 2 in Phase 1</a:t>
            </a:r>
          </a:p>
        </p:txBody>
      </p:sp>
    </p:spTree>
    <p:extLst>
      <p:ext uri="{BB962C8B-B14F-4D97-AF65-F5344CB8AC3E}">
        <p14:creationId xmlns:p14="http://schemas.microsoft.com/office/powerpoint/2010/main" val="10498025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buFont typeface="Wingdings" panose="05000000000000000000" pitchFamily="2" charset="2"/>
              <a:buChar char="Ø"/>
            </a:pPr>
            <a:r>
              <a:rPr lang="en-US" dirty="0"/>
              <a:t>Q4: Is it </a:t>
            </a:r>
            <a:r>
              <a:rPr lang="en-US" b="1" dirty="0"/>
              <a:t>computationally feasible </a:t>
            </a:r>
            <a:r>
              <a:rPr lang="en-US" dirty="0"/>
              <a:t>to gather this information from </a:t>
            </a:r>
            <a:r>
              <a:rPr lang="en-US" b="1" dirty="0"/>
              <a:t>all known repository clones</a:t>
            </a:r>
            <a:r>
              <a:rPr lang="en-US" dirty="0"/>
              <a:t>, keeping them available to be used when needed?</a:t>
            </a:r>
          </a:p>
          <a:p>
            <a:r>
              <a:rPr lang="en-US" dirty="0"/>
              <a:t>Answer</a:t>
            </a:r>
          </a:p>
          <a:p>
            <a:pPr lvl="1"/>
            <a:r>
              <a:rPr lang="en-US" dirty="0"/>
              <a:t>Information gathered from repositories with </a:t>
            </a:r>
            <a:r>
              <a:rPr lang="en-US" b="1" dirty="0"/>
              <a:t>different sizes</a:t>
            </a:r>
          </a:p>
          <a:p>
            <a:pPr lvl="1"/>
            <a:r>
              <a:rPr lang="en-US" dirty="0"/>
              <a:t>RAM usage up to </a:t>
            </a:r>
            <a:r>
              <a:rPr lang="en-US" b="1" dirty="0"/>
              <a:t>1.5 GB</a:t>
            </a:r>
          </a:p>
          <a:p>
            <a:pPr lvl="1"/>
            <a:r>
              <a:rPr lang="en-US" dirty="0"/>
              <a:t>Presentation within reasonable time</a:t>
            </a:r>
          </a:p>
          <a:p>
            <a:pPr lvl="2"/>
            <a:r>
              <a:rPr lang="en-US" dirty="0"/>
              <a:t>Topology in up to 17 seconds</a:t>
            </a:r>
          </a:p>
          <a:p>
            <a:pPr lvl="2"/>
            <a:r>
              <a:rPr lang="en-US" dirty="0"/>
              <a:t>Tracking branches check in few seconds</a:t>
            </a:r>
          </a:p>
          <a:p>
            <a:pPr lvl="2"/>
            <a:r>
              <a:rPr lang="en-US" dirty="0"/>
              <a:t>Commit History limited to approximately 6.5k commits</a:t>
            </a:r>
          </a:p>
          <a:p>
            <a:pPr marL="742950" lvl="2" indent="-34290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EA6DD-54A2-4702-9E44-90679A2DFDAE}" type="datetime1">
              <a:rPr lang="en-US" smtClean="0"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Performance evaluation*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</p:spTree>
    <p:extLst>
      <p:ext uri="{BB962C8B-B14F-4D97-AF65-F5344CB8AC3E}">
        <p14:creationId xmlns:p14="http://schemas.microsoft.com/office/powerpoint/2010/main" val="3080871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Distributed Software Development</a:t>
            </a:r>
          </a:p>
          <a:p>
            <a:r>
              <a:rPr lang="en-US" dirty="0"/>
              <a:t>Risk factors[</a:t>
            </a:r>
            <a:r>
              <a:rPr lang="en-US" dirty="0" err="1"/>
              <a:t>Battin</a:t>
            </a:r>
            <a:r>
              <a:rPr lang="en-US" dirty="0"/>
              <a:t> et al. 2001]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91D58-9DE6-4DE3-860F-2EF16C4251EE}" type="datetime1">
              <a:rPr lang="en-US" smtClean="0"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Globalization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</p:txBody>
      </p:sp>
      <p:pic>
        <p:nvPicPr>
          <p:cNvPr id="1030" name="Picture 6" descr="http://postfiles16.naver.net/20130117_223/itravelog_1358431483456thph9_JPEG/%C7%D8%BF%DC%BF%A9%C7%E0_%BF%A1%C6%BC%C4%CF.jpg?type=w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005" y="3367279"/>
            <a:ext cx="5883990" cy="303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uxograma: Disco magnético 6"/>
          <p:cNvSpPr/>
          <p:nvPr/>
        </p:nvSpPr>
        <p:spPr>
          <a:xfrm>
            <a:off x="3733800" y="5119877"/>
            <a:ext cx="304800" cy="4572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uxograma: Disco magnético 10"/>
          <p:cNvSpPr/>
          <p:nvPr/>
        </p:nvSpPr>
        <p:spPr>
          <a:xfrm>
            <a:off x="5181600" y="3222284"/>
            <a:ext cx="304800" cy="4572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uxograma: Disco magnético 11"/>
          <p:cNvSpPr/>
          <p:nvPr/>
        </p:nvSpPr>
        <p:spPr>
          <a:xfrm>
            <a:off x="6142395" y="5385935"/>
            <a:ext cx="304800" cy="4572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uxograma: Disco magnético 12"/>
          <p:cNvSpPr/>
          <p:nvPr/>
        </p:nvSpPr>
        <p:spPr>
          <a:xfrm>
            <a:off x="2816180" y="3870516"/>
            <a:ext cx="304800" cy="4572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Conector reto 8"/>
          <p:cNvCxnSpPr>
            <a:stCxn id="13" idx="3"/>
            <a:endCxn id="7" idx="1"/>
          </p:cNvCxnSpPr>
          <p:nvPr/>
        </p:nvCxnSpPr>
        <p:spPr>
          <a:xfrm>
            <a:off x="2968580" y="4327718"/>
            <a:ext cx="917620" cy="792161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>
            <a:stCxn id="11" idx="3"/>
            <a:endCxn id="7" idx="4"/>
          </p:cNvCxnSpPr>
          <p:nvPr/>
        </p:nvCxnSpPr>
        <p:spPr>
          <a:xfrm flipH="1">
            <a:off x="4038600" y="3679486"/>
            <a:ext cx="1295400" cy="1668993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>
            <a:stCxn id="11" idx="3"/>
            <a:endCxn id="12" idx="1"/>
          </p:cNvCxnSpPr>
          <p:nvPr/>
        </p:nvCxnSpPr>
        <p:spPr>
          <a:xfrm>
            <a:off x="5334002" y="3679486"/>
            <a:ext cx="960795" cy="1706451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stCxn id="7" idx="4"/>
            <a:endCxn id="12" idx="2"/>
          </p:cNvCxnSpPr>
          <p:nvPr/>
        </p:nvCxnSpPr>
        <p:spPr>
          <a:xfrm>
            <a:off x="4038602" y="5348477"/>
            <a:ext cx="2103795" cy="266058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>
            <a:stCxn id="13" idx="4"/>
            <a:endCxn id="11" idx="2"/>
          </p:cNvCxnSpPr>
          <p:nvPr/>
        </p:nvCxnSpPr>
        <p:spPr>
          <a:xfrm flipV="1">
            <a:off x="3120980" y="3450884"/>
            <a:ext cx="2060620" cy="648232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2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"/>
    </mc:Choice>
    <mc:Fallback xmlns="">
      <p:transition spd="slow" advTm="167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Limited</a:t>
            </a:r>
            <a:r>
              <a:rPr lang="en-US" dirty="0"/>
              <a:t> scalability</a:t>
            </a:r>
            <a:endParaRPr lang="en-US" b="1" dirty="0"/>
          </a:p>
          <a:p>
            <a:pPr lvl="1"/>
            <a:r>
              <a:rPr lang="en-US" dirty="0"/>
              <a:t>Restrictions in </a:t>
            </a:r>
            <a:r>
              <a:rPr lang="en-US" b="1" dirty="0"/>
              <a:t>level 4 </a:t>
            </a:r>
            <a:r>
              <a:rPr lang="en-US" dirty="0"/>
              <a:t>information (commits)</a:t>
            </a:r>
          </a:p>
          <a:p>
            <a:pPr lvl="1"/>
            <a:endParaRPr lang="en-US" dirty="0"/>
          </a:p>
          <a:p>
            <a:r>
              <a:rPr lang="en-US" dirty="0"/>
              <a:t>Need for a </a:t>
            </a:r>
            <a:r>
              <a:rPr lang="en-US" b="1" dirty="0"/>
              <a:t>central database</a:t>
            </a:r>
          </a:p>
          <a:p>
            <a:pPr lvl="1"/>
            <a:r>
              <a:rPr lang="en-US" dirty="0"/>
              <a:t>Possibility to use a </a:t>
            </a:r>
            <a:r>
              <a:rPr lang="en-US" b="1" dirty="0"/>
              <a:t>different database</a:t>
            </a:r>
          </a:p>
          <a:p>
            <a:pPr lvl="1"/>
            <a:endParaRPr lang="en-US" dirty="0"/>
          </a:p>
          <a:p>
            <a:r>
              <a:rPr lang="en-US" dirty="0"/>
              <a:t>Visualizing clones that are </a:t>
            </a:r>
            <a:r>
              <a:rPr lang="en-US" b="1" dirty="0"/>
              <a:t>not used </a:t>
            </a:r>
            <a:r>
              <a:rPr lang="en-US" dirty="0"/>
              <a:t>anymore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AC17F-DD1C-4FF7-BC87-20871FDD5D60}" type="datetime1">
              <a:rPr lang="en-US" smtClean="0"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Limitations*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4. Conclusion</a:t>
            </a:r>
          </a:p>
        </p:txBody>
      </p:sp>
    </p:spTree>
    <p:extLst>
      <p:ext uri="{BB962C8B-B14F-4D97-AF65-F5344CB8AC3E}">
        <p14:creationId xmlns:p14="http://schemas.microsoft.com/office/powerpoint/2010/main" val="1170831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1143000"/>
            <a:ext cx="4267200" cy="5257800"/>
          </a:xfrm>
        </p:spPr>
        <p:txBody>
          <a:bodyPr>
            <a:normAutofit/>
          </a:bodyPr>
          <a:lstStyle/>
          <a:p>
            <a:r>
              <a:rPr lang="en-US" dirty="0"/>
              <a:t>Clone creation</a:t>
            </a:r>
          </a:p>
          <a:p>
            <a:r>
              <a:rPr lang="en-US" i="1" dirty="0"/>
              <a:t>push </a:t>
            </a:r>
            <a:r>
              <a:rPr lang="en-US" dirty="0"/>
              <a:t>and </a:t>
            </a:r>
            <a:r>
              <a:rPr lang="en-US" i="1" dirty="0"/>
              <a:t>pull</a:t>
            </a:r>
            <a:endParaRPr lang="en-US" dirty="0"/>
          </a:p>
          <a:p>
            <a:r>
              <a:rPr lang="en-US" dirty="0"/>
              <a:t>Tracking</a:t>
            </a:r>
          </a:p>
          <a:p>
            <a:r>
              <a:rPr lang="en-US" dirty="0"/>
              <a:t>Anonymous branches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9D5B-6355-4F93-A297-45149559A6C2}" type="datetime1">
              <a:rPr lang="en-US" smtClean="0"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proliferation</a:t>
            </a:r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</p:txBody>
      </p:sp>
      <p:pic>
        <p:nvPicPr>
          <p:cNvPr id="9" name="Picture 2" descr="http://erickryski.com/assets/img/git_branch_diagram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699" y="993246"/>
            <a:ext cx="6324600" cy="541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5304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3"/>
    </mc:Choice>
    <mc:Fallback xmlns="">
      <p:transition spd="slow" advTm="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7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778 0.01111 L -0.24167 0.0050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2" y="-30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32" y="6476133"/>
            <a:ext cx="2133600" cy="365125"/>
          </a:xfrm>
        </p:spPr>
        <p:txBody>
          <a:bodyPr/>
          <a:lstStyle/>
          <a:p>
            <a:fld id="{9F7EB291-381A-42FB-BB92-86A4E3046957}" type="datetime1">
              <a:rPr lang="en-US" smtClean="0"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</p:txBody>
      </p:sp>
      <p:sp>
        <p:nvSpPr>
          <p:cNvPr id="92" name="Forma livre 91"/>
          <p:cNvSpPr/>
          <p:nvPr/>
        </p:nvSpPr>
        <p:spPr>
          <a:xfrm rot="5204439">
            <a:off x="2189771" y="4612480"/>
            <a:ext cx="58051" cy="415071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3" name="Forma livre 92"/>
          <p:cNvSpPr/>
          <p:nvPr/>
        </p:nvSpPr>
        <p:spPr>
          <a:xfrm rot="5204439" flipH="1" flipV="1">
            <a:off x="2203661" y="4698143"/>
            <a:ext cx="50713" cy="4165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5" name="Forma livre 94"/>
          <p:cNvSpPr/>
          <p:nvPr/>
        </p:nvSpPr>
        <p:spPr>
          <a:xfrm rot="5204439">
            <a:off x="3151627" y="4642476"/>
            <a:ext cx="58051" cy="415071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6" name="Forma livre 95"/>
          <p:cNvSpPr/>
          <p:nvPr/>
        </p:nvSpPr>
        <p:spPr>
          <a:xfrm rot="5204439" flipH="1" flipV="1">
            <a:off x="3165516" y="4728140"/>
            <a:ext cx="50713" cy="4165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8" name="Forma livre 97"/>
          <p:cNvSpPr/>
          <p:nvPr/>
        </p:nvSpPr>
        <p:spPr>
          <a:xfrm rot="5204439">
            <a:off x="6652959" y="4428066"/>
            <a:ext cx="58051" cy="415071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9" name="Forma livre 98"/>
          <p:cNvSpPr/>
          <p:nvPr/>
        </p:nvSpPr>
        <p:spPr>
          <a:xfrm rot="5204439" flipH="1" flipV="1">
            <a:off x="6667853" y="4564972"/>
            <a:ext cx="50713" cy="4165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30" name="Picture 4" descr="http://icons.iconarchive.com/icons/itzikgur/my-seven/128/Backup-IBM-Server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22188" y="1234972"/>
            <a:ext cx="1219200" cy="121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Picture 6" descr="http://icons.iconarchive.com/icons/tuziibanez/profesional-red/128/network-drive-connected-ic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54436" y="1378988"/>
            <a:ext cx="936104" cy="93610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CaixaDeTexto 132"/>
          <p:cNvSpPr txBox="1"/>
          <p:nvPr/>
        </p:nvSpPr>
        <p:spPr>
          <a:xfrm>
            <a:off x="3317605" y="2315090"/>
            <a:ext cx="147273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Xavier Institute</a:t>
            </a:r>
          </a:p>
        </p:txBody>
      </p:sp>
      <p:pic>
        <p:nvPicPr>
          <p:cNvPr id="134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42470" y="3179186"/>
            <a:ext cx="504055" cy="5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50582" y="4403322"/>
            <a:ext cx="504055" cy="5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42470" y="5591944"/>
            <a:ext cx="504055" cy="5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42470" y="4448944"/>
            <a:ext cx="504055" cy="5040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Forma 35"/>
          <p:cNvCxnSpPr>
            <a:stCxn id="134" idx="3"/>
            <a:endCxn id="135" idx="0"/>
          </p:cNvCxnSpPr>
          <p:nvPr/>
        </p:nvCxnSpPr>
        <p:spPr>
          <a:xfrm>
            <a:off x="6446525" y="3431214"/>
            <a:ext cx="756085" cy="972108"/>
          </a:xfrm>
          <a:prstGeom prst="curvedConnector2">
            <a:avLst/>
          </a:prstGeom>
          <a:ln w="28575">
            <a:solidFill>
              <a:schemeClr val="tx1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Forma 52"/>
          <p:cNvCxnSpPr>
            <a:stCxn id="150" idx="2"/>
            <a:endCxn id="136" idx="3"/>
          </p:cNvCxnSpPr>
          <p:nvPr/>
        </p:nvCxnSpPr>
        <p:spPr>
          <a:xfrm rot="5400000">
            <a:off x="6489542" y="5130908"/>
            <a:ext cx="670048" cy="756085"/>
          </a:xfrm>
          <a:prstGeom prst="curvedConnector2">
            <a:avLst/>
          </a:prstGeom>
          <a:ln w="28575">
            <a:solidFill>
              <a:schemeClr val="tx1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77974" y="4635242"/>
            <a:ext cx="504055" cy="5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07299" y="4635242"/>
            <a:ext cx="504055" cy="5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90802" y="4635242"/>
            <a:ext cx="504055" cy="5040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Conector de seta reta 143"/>
          <p:cNvCxnSpPr/>
          <p:nvPr/>
        </p:nvCxnSpPr>
        <p:spPr>
          <a:xfrm flipH="1">
            <a:off x="1853940" y="4111064"/>
            <a:ext cx="540060" cy="504056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none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CaixaDeTexto 144"/>
          <p:cNvSpPr txBox="1"/>
          <p:nvPr/>
        </p:nvSpPr>
        <p:spPr>
          <a:xfrm>
            <a:off x="5510420" y="2252246"/>
            <a:ext cx="13681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Wolverine</a:t>
            </a:r>
          </a:p>
        </p:txBody>
      </p:sp>
      <p:sp>
        <p:nvSpPr>
          <p:cNvPr id="146" name="CaixaDeTexto 145"/>
          <p:cNvSpPr txBox="1"/>
          <p:nvPr/>
        </p:nvSpPr>
        <p:spPr>
          <a:xfrm>
            <a:off x="5510420" y="5986046"/>
            <a:ext cx="13681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Beast</a:t>
            </a:r>
          </a:p>
        </p:txBody>
      </p:sp>
      <p:sp>
        <p:nvSpPr>
          <p:cNvPr id="147" name="CaixaDeTexto 146"/>
          <p:cNvSpPr txBox="1"/>
          <p:nvPr/>
        </p:nvSpPr>
        <p:spPr>
          <a:xfrm>
            <a:off x="1045924" y="5087035"/>
            <a:ext cx="13681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Cyclops</a:t>
            </a:r>
          </a:p>
        </p:txBody>
      </p:sp>
      <p:pic>
        <p:nvPicPr>
          <p:cNvPr id="148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70062" y="3323202"/>
            <a:ext cx="504055" cy="50405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CaixaDeTexto 148"/>
          <p:cNvSpPr txBox="1"/>
          <p:nvPr/>
        </p:nvSpPr>
        <p:spPr>
          <a:xfrm>
            <a:off x="1730001" y="3755250"/>
            <a:ext cx="158760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Professor Xavier</a:t>
            </a:r>
          </a:p>
        </p:txBody>
      </p:sp>
      <p:sp>
        <p:nvSpPr>
          <p:cNvPr id="150" name="CaixaDeTexto 149"/>
          <p:cNvSpPr txBox="1"/>
          <p:nvPr/>
        </p:nvSpPr>
        <p:spPr>
          <a:xfrm>
            <a:off x="6518532" y="4835370"/>
            <a:ext cx="13681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Nightcrawler</a:t>
            </a:r>
            <a:endParaRPr lang="en-US" sz="1600" b="1" dirty="0"/>
          </a:p>
        </p:txBody>
      </p:sp>
      <p:sp>
        <p:nvSpPr>
          <p:cNvPr id="152" name="CaixaDeTexto 151"/>
          <p:cNvSpPr txBox="1"/>
          <p:nvPr/>
        </p:nvSpPr>
        <p:spPr>
          <a:xfrm>
            <a:off x="5510420" y="3611234"/>
            <a:ext cx="13681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Gambit</a:t>
            </a:r>
          </a:p>
        </p:txBody>
      </p:sp>
      <p:sp>
        <p:nvSpPr>
          <p:cNvPr id="153" name="CaixaDeTexto 152"/>
          <p:cNvSpPr txBox="1"/>
          <p:nvPr/>
        </p:nvSpPr>
        <p:spPr>
          <a:xfrm>
            <a:off x="5510420" y="4835370"/>
            <a:ext cx="13681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Rogue</a:t>
            </a:r>
          </a:p>
        </p:txBody>
      </p:sp>
      <p:sp>
        <p:nvSpPr>
          <p:cNvPr id="154" name="CaixaDeTexto 153"/>
          <p:cNvSpPr txBox="1"/>
          <p:nvPr/>
        </p:nvSpPr>
        <p:spPr>
          <a:xfrm>
            <a:off x="1958752" y="5087035"/>
            <a:ext cx="13681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Jean Gray</a:t>
            </a:r>
          </a:p>
        </p:txBody>
      </p:sp>
      <p:sp>
        <p:nvSpPr>
          <p:cNvPr id="155" name="CaixaDeTexto 154"/>
          <p:cNvSpPr txBox="1"/>
          <p:nvPr/>
        </p:nvSpPr>
        <p:spPr>
          <a:xfrm>
            <a:off x="2975248" y="5087035"/>
            <a:ext cx="13681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Mystique</a:t>
            </a:r>
          </a:p>
        </p:txBody>
      </p:sp>
      <p:sp>
        <p:nvSpPr>
          <p:cNvPr id="175" name="Forma livre 174"/>
          <p:cNvSpPr/>
          <p:nvPr/>
        </p:nvSpPr>
        <p:spPr>
          <a:xfrm>
            <a:off x="2557701" y="4109960"/>
            <a:ext cx="99094" cy="541020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6" name="Forma livre 175"/>
          <p:cNvSpPr/>
          <p:nvPr/>
        </p:nvSpPr>
        <p:spPr>
          <a:xfrm flipH="1" flipV="1">
            <a:off x="2732812" y="4114153"/>
            <a:ext cx="86568" cy="5429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3" name="Forma livre 172"/>
          <p:cNvSpPr/>
          <p:nvPr/>
        </p:nvSpPr>
        <p:spPr>
          <a:xfrm rot="19213664">
            <a:off x="3086277" y="4135228"/>
            <a:ext cx="103840" cy="647115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4" name="Forma livre 173"/>
          <p:cNvSpPr/>
          <p:nvPr/>
        </p:nvSpPr>
        <p:spPr>
          <a:xfrm rot="19213664" flipH="1" flipV="1">
            <a:off x="3232781" y="4025623"/>
            <a:ext cx="90714" cy="649433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1" name="Forma livre 170"/>
          <p:cNvSpPr/>
          <p:nvPr/>
        </p:nvSpPr>
        <p:spPr>
          <a:xfrm>
            <a:off x="6063655" y="3948649"/>
            <a:ext cx="99094" cy="541020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2" name="Forma livre 171"/>
          <p:cNvSpPr/>
          <p:nvPr/>
        </p:nvSpPr>
        <p:spPr>
          <a:xfrm flipH="1" flipV="1">
            <a:off x="6238766" y="3952842"/>
            <a:ext cx="86568" cy="5429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9" name="Forma livre 168"/>
          <p:cNvSpPr/>
          <p:nvPr/>
        </p:nvSpPr>
        <p:spPr>
          <a:xfrm>
            <a:off x="6063655" y="2584356"/>
            <a:ext cx="99094" cy="541020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0" name="Forma livre 169"/>
          <p:cNvSpPr/>
          <p:nvPr/>
        </p:nvSpPr>
        <p:spPr>
          <a:xfrm flipH="1" flipV="1">
            <a:off x="6238766" y="2588549"/>
            <a:ext cx="86568" cy="5429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7" name="Forma livre 166"/>
          <p:cNvSpPr/>
          <p:nvPr/>
        </p:nvSpPr>
        <p:spPr>
          <a:xfrm rot="16200000">
            <a:off x="5129979" y="1320651"/>
            <a:ext cx="99094" cy="1210420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8" name="Forma livre 167"/>
          <p:cNvSpPr/>
          <p:nvPr/>
        </p:nvSpPr>
        <p:spPr>
          <a:xfrm rot="16200000" flipH="1" flipV="1">
            <a:off x="5147791" y="1149635"/>
            <a:ext cx="86568" cy="1214756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5" name="Forma livre 164"/>
          <p:cNvSpPr/>
          <p:nvPr/>
        </p:nvSpPr>
        <p:spPr>
          <a:xfrm rot="2083405">
            <a:off x="2893168" y="1774078"/>
            <a:ext cx="103840" cy="1578005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6" name="Forma livre 165"/>
          <p:cNvSpPr/>
          <p:nvPr/>
        </p:nvSpPr>
        <p:spPr>
          <a:xfrm rot="2083405" flipH="1" flipV="1">
            <a:off x="3036579" y="1884411"/>
            <a:ext cx="90714" cy="1583657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163" name="Conector de seta reta 162"/>
          <p:cNvCxnSpPr/>
          <p:nvPr/>
        </p:nvCxnSpPr>
        <p:spPr>
          <a:xfrm>
            <a:off x="6218911" y="5186314"/>
            <a:ext cx="0" cy="452486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none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rma livre 7"/>
          <p:cNvSpPr/>
          <p:nvPr/>
        </p:nvSpPr>
        <p:spPr>
          <a:xfrm>
            <a:off x="5589009" y="3544584"/>
            <a:ext cx="308359" cy="2342508"/>
          </a:xfrm>
          <a:custGeom>
            <a:avLst/>
            <a:gdLst>
              <a:gd name="connsiteX0" fmla="*/ 277537 w 308359"/>
              <a:gd name="connsiteY0" fmla="*/ 0 h 2342508"/>
              <a:gd name="connsiteX1" fmla="*/ 135 w 308359"/>
              <a:gd name="connsiteY1" fmla="*/ 1212351 h 2342508"/>
              <a:gd name="connsiteX2" fmla="*/ 308359 w 308359"/>
              <a:gd name="connsiteY2" fmla="*/ 2342508 h 2342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8359" h="2342508">
                <a:moveTo>
                  <a:pt x="277537" y="0"/>
                </a:moveTo>
                <a:cubicBezTo>
                  <a:pt x="136267" y="410966"/>
                  <a:pt x="-5002" y="821933"/>
                  <a:pt x="135" y="1212351"/>
                </a:cubicBezTo>
                <a:cubicBezTo>
                  <a:pt x="5272" y="1602769"/>
                  <a:pt x="156815" y="1972638"/>
                  <a:pt x="308359" y="2342508"/>
                </a:cubicBezTo>
              </a:path>
            </a:pathLst>
          </a:custGeom>
          <a:noFill/>
          <a:ln w="28575"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orma livre 8"/>
          <p:cNvSpPr/>
          <p:nvPr/>
        </p:nvSpPr>
        <p:spPr>
          <a:xfrm>
            <a:off x="5363019" y="3482939"/>
            <a:ext cx="452154" cy="2445250"/>
          </a:xfrm>
          <a:custGeom>
            <a:avLst/>
            <a:gdLst>
              <a:gd name="connsiteX0" fmla="*/ 421332 w 452154"/>
              <a:gd name="connsiteY0" fmla="*/ 0 h 2445250"/>
              <a:gd name="connsiteX1" fmla="*/ 91 w 452154"/>
              <a:gd name="connsiteY1" fmla="*/ 1273996 h 2445250"/>
              <a:gd name="connsiteX2" fmla="*/ 452154 w 452154"/>
              <a:gd name="connsiteY2" fmla="*/ 2445250 h 244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2154" h="2445250">
                <a:moveTo>
                  <a:pt x="421332" y="0"/>
                </a:moveTo>
                <a:cubicBezTo>
                  <a:pt x="208143" y="433227"/>
                  <a:pt x="-5046" y="866454"/>
                  <a:pt x="91" y="1273996"/>
                </a:cubicBezTo>
                <a:cubicBezTo>
                  <a:pt x="5228" y="1681538"/>
                  <a:pt x="452154" y="2445250"/>
                  <a:pt x="452154" y="244525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triangle" w="lg" len="med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4" name="Conector de seta reta 53"/>
          <p:cNvCxnSpPr/>
          <p:nvPr/>
        </p:nvCxnSpPr>
        <p:spPr>
          <a:xfrm>
            <a:off x="142844" y="6010771"/>
            <a:ext cx="7715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/>
          <p:cNvCxnSpPr/>
          <p:nvPr/>
        </p:nvCxnSpPr>
        <p:spPr>
          <a:xfrm>
            <a:off x="142844" y="6382121"/>
            <a:ext cx="771556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ixaDeTexto 55"/>
          <p:cNvSpPr txBox="1"/>
          <p:nvPr/>
        </p:nvSpPr>
        <p:spPr>
          <a:xfrm>
            <a:off x="861154" y="5807490"/>
            <a:ext cx="923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Push</a:t>
            </a:r>
          </a:p>
        </p:txBody>
      </p:sp>
      <p:sp>
        <p:nvSpPr>
          <p:cNvPr id="57" name="CaixaDeTexto 56"/>
          <p:cNvSpPr txBox="1"/>
          <p:nvPr/>
        </p:nvSpPr>
        <p:spPr>
          <a:xfrm>
            <a:off x="860270" y="6172744"/>
            <a:ext cx="923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Pull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5"/>
    </mc:Choice>
    <mc:Fallback xmlns="">
      <p:transition spd="slow" advTm="485"/>
    </mc:Fallback>
  </mc:AlternateContent>
  <p:extLst mod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Q1: Which </a:t>
            </a:r>
            <a:r>
              <a:rPr lang="en-US" b="1" dirty="0"/>
              <a:t>clones</a:t>
            </a:r>
            <a:r>
              <a:rPr lang="en-US" dirty="0"/>
              <a:t> were created </a:t>
            </a:r>
            <a:r>
              <a:rPr lang="en-US" b="1" dirty="0"/>
              <a:t>from a repository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Q2: What are the </a:t>
            </a:r>
            <a:r>
              <a:rPr lang="en-US" b="1" dirty="0"/>
              <a:t>dependencies</a:t>
            </a:r>
            <a:r>
              <a:rPr lang="en-US" dirty="0"/>
              <a:t> between </a:t>
            </a:r>
            <a:r>
              <a:rPr lang="en-US" b="1" dirty="0"/>
              <a:t>different clones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Q3: Which </a:t>
            </a:r>
            <a:r>
              <a:rPr lang="en-US" b="1" dirty="0"/>
              <a:t>changes</a:t>
            </a:r>
            <a:r>
              <a:rPr lang="en-US" dirty="0"/>
              <a:t> are under work </a:t>
            </a:r>
            <a:r>
              <a:rPr lang="en-US" b="1" dirty="0"/>
              <a:t>in parallel </a:t>
            </a:r>
            <a:r>
              <a:rPr lang="en-US" dirty="0"/>
              <a:t>and which of them are </a:t>
            </a:r>
            <a:r>
              <a:rPr lang="en-US" b="1" dirty="0"/>
              <a:t>available</a:t>
            </a:r>
            <a:r>
              <a:rPr lang="en-US" dirty="0"/>
              <a:t> to be incorporated into my work?</a:t>
            </a:r>
          </a:p>
          <a:p>
            <a:endParaRPr lang="en-US" dirty="0"/>
          </a:p>
          <a:p>
            <a:r>
              <a:rPr lang="en-US" dirty="0"/>
              <a:t>Q4: Is it </a:t>
            </a:r>
            <a:r>
              <a:rPr lang="en-US" b="1" dirty="0"/>
              <a:t>computationally feasible </a:t>
            </a:r>
            <a:r>
              <a:rPr lang="en-US" dirty="0"/>
              <a:t>to gather this information from </a:t>
            </a:r>
            <a:r>
              <a:rPr lang="en-US" b="1" dirty="0"/>
              <a:t>all known repository clones</a:t>
            </a:r>
            <a:r>
              <a:rPr lang="en-US" dirty="0"/>
              <a:t>, keeping them available to be used when needed?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1D497-58D9-43BE-9B56-8641CC8401B6}" type="datetime1">
              <a:rPr lang="en-US" smtClean="0"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Awareness in distributed repositories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</p:txBody>
      </p:sp>
    </p:spTree>
    <p:extLst>
      <p:ext uri="{BB962C8B-B14F-4D97-AF65-F5344CB8AC3E}">
        <p14:creationId xmlns:p14="http://schemas.microsoft.com/office/powerpoint/2010/main" val="348160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"/>
    </mc:Choice>
    <mc:Fallback xmlns="">
      <p:transition spd="slow" advTm="160"/>
    </mc:Fallback>
  </mc:AlternateContent>
  <p:extLst mod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Provide </a:t>
            </a:r>
            <a:r>
              <a:rPr lang="en-US" b="1" dirty="0"/>
              <a:t>topology awareness </a:t>
            </a:r>
            <a:r>
              <a:rPr lang="en-US" dirty="0"/>
              <a:t>among </a:t>
            </a:r>
            <a:r>
              <a:rPr lang="en-US" b="1" dirty="0"/>
              <a:t>related repositories</a:t>
            </a:r>
            <a:r>
              <a:rPr lang="en-US" dirty="0"/>
              <a:t> in a </a:t>
            </a:r>
            <a:r>
              <a:rPr lang="en-US" b="1" dirty="0"/>
              <a:t>unobtrusive</a:t>
            </a:r>
            <a:r>
              <a:rPr lang="en-US" dirty="0"/>
              <a:t> way</a:t>
            </a:r>
            <a:endParaRPr lang="en-US" b="1" dirty="0"/>
          </a:p>
          <a:p>
            <a:pPr lvl="1"/>
            <a:r>
              <a:rPr lang="en-US" dirty="0"/>
              <a:t>Via </a:t>
            </a:r>
            <a:r>
              <a:rPr lang="en-US" b="1" dirty="0"/>
              <a:t>notifications</a:t>
            </a:r>
          </a:p>
          <a:p>
            <a:endParaRPr lang="en-US" dirty="0"/>
          </a:p>
          <a:p>
            <a:r>
              <a:rPr lang="en-US" dirty="0"/>
              <a:t>Visualize </a:t>
            </a:r>
            <a:r>
              <a:rPr lang="en-US" b="1" dirty="0"/>
              <a:t>dependencies</a:t>
            </a:r>
            <a:r>
              <a:rPr lang="en-US" dirty="0"/>
              <a:t> among repositories of a given project</a:t>
            </a:r>
          </a:p>
          <a:p>
            <a:pPr lvl="1"/>
            <a:r>
              <a:rPr lang="en-US" dirty="0"/>
              <a:t>Topology</a:t>
            </a:r>
          </a:p>
          <a:p>
            <a:pPr lvl="1"/>
            <a:r>
              <a:rPr lang="en-US" dirty="0"/>
              <a:t>Different </a:t>
            </a:r>
            <a:r>
              <a:rPr lang="en-US" b="1" dirty="0"/>
              <a:t>levels of detail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6E560-EEBD-4471-B54E-15A4B193C89C}" type="datetime1">
              <a:rPr lang="en-US" smtClean="0"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Goals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</p:txBody>
      </p:sp>
    </p:spTree>
    <p:extLst>
      <p:ext uri="{BB962C8B-B14F-4D97-AF65-F5344CB8AC3E}">
        <p14:creationId xmlns:p14="http://schemas.microsoft.com/office/powerpoint/2010/main" val="228760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"/>
    </mc:Choice>
    <mc:Fallback xmlns="">
      <p:transition spd="slow" advTm="160"/>
    </mc:Fallback>
  </mc:AlternateContent>
  <p:extLst mod="1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9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4"/>
</p:tagLst>
</file>

<file path=ppt/theme/theme1.xml><?xml version="1.0" encoding="utf-8"?>
<a:theme xmlns:a="http://schemas.openxmlformats.org/drawingml/2006/main" name="uff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b="1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1738</Words>
  <Application>Microsoft Office PowerPoint</Application>
  <PresentationFormat>Apresentação na tela (4:3)</PresentationFormat>
  <Paragraphs>551</Paragraphs>
  <Slides>50</Slides>
  <Notes>39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50</vt:i4>
      </vt:variant>
    </vt:vector>
  </HeadingPairs>
  <TitlesOfParts>
    <vt:vector size="54" baseType="lpstr">
      <vt:lpstr>Arial</vt:lpstr>
      <vt:lpstr>Calibri</vt:lpstr>
      <vt:lpstr>Wingdings</vt:lpstr>
      <vt:lpstr>uff</vt:lpstr>
      <vt:lpstr>Topology Awareness for  Distributed Version Control Systems</vt:lpstr>
      <vt:lpstr>Summary</vt:lpstr>
      <vt:lpstr>Centralized x Distributed repositories</vt:lpstr>
      <vt:lpstr>Increasing DVCS usage</vt:lpstr>
      <vt:lpstr>Globalization</vt:lpstr>
      <vt:lpstr>Branches proliferation</vt:lpstr>
      <vt:lpstr>Example</vt:lpstr>
      <vt:lpstr>Awareness in distributed repositories</vt:lpstr>
      <vt:lpstr>Goals</vt:lpstr>
      <vt:lpstr>Summary</vt:lpstr>
      <vt:lpstr>Architecture</vt:lpstr>
      <vt:lpstr>Levels of detail</vt:lpstr>
      <vt:lpstr>Level 2: Topology</vt:lpstr>
      <vt:lpstr>Level 2: Topology</vt:lpstr>
      <vt:lpstr>Level 3: Branches</vt:lpstr>
      <vt:lpstr>Level 4: Commits</vt:lpstr>
      <vt:lpstr>Level 4: Commits</vt:lpstr>
      <vt:lpstr>Summary</vt:lpstr>
      <vt:lpstr>Performed evaluations</vt:lpstr>
      <vt:lpstr>Post-hoc analysis</vt:lpstr>
      <vt:lpstr>Post-hoc analysis</vt:lpstr>
      <vt:lpstr>Post-hoc analysis</vt:lpstr>
      <vt:lpstr>Post-hoc analysis</vt:lpstr>
      <vt:lpstr>Post-hoc analysis</vt:lpstr>
      <vt:lpstr>Post-hoc analysis</vt:lpstr>
      <vt:lpstr>Observational study</vt:lpstr>
      <vt:lpstr>Observational study</vt:lpstr>
      <vt:lpstr>Observational study</vt:lpstr>
      <vt:lpstr>Observational study</vt:lpstr>
      <vt:lpstr>Observational study</vt:lpstr>
      <vt:lpstr>Performance evaluation</vt:lpstr>
      <vt:lpstr>Performance evaluation</vt:lpstr>
      <vt:lpstr>Performance evaluation</vt:lpstr>
      <vt:lpstr>Threats to validity</vt:lpstr>
      <vt:lpstr>Summary</vt:lpstr>
      <vt:lpstr>Major contributions</vt:lpstr>
      <vt:lpstr>Future work</vt:lpstr>
      <vt:lpstr>Topology Awareness for  Distributed Version Control Systems</vt:lpstr>
      <vt:lpstr>Gathered information*</vt:lpstr>
      <vt:lpstr>Level 2: Topology*</vt:lpstr>
      <vt:lpstr>Level 2: Topology</vt:lpstr>
      <vt:lpstr>Level 2: Topology</vt:lpstr>
      <vt:lpstr>Level 2: Topology</vt:lpstr>
      <vt:lpstr>Level 2: Topology</vt:lpstr>
      <vt:lpstr>Level 3: Branches*</vt:lpstr>
      <vt:lpstr>Level 3: Branches*</vt:lpstr>
      <vt:lpstr>Level 4: Commits*</vt:lpstr>
      <vt:lpstr>Observational study*</vt:lpstr>
      <vt:lpstr>Performance evaluation*</vt:lpstr>
      <vt:lpstr>Limitations*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going on around my repository?</dc:title>
  <dc:creator/>
  <cp:lastModifiedBy/>
  <cp:revision>1</cp:revision>
  <dcterms:created xsi:type="dcterms:W3CDTF">2013-06-18T09:33:04Z</dcterms:created>
  <dcterms:modified xsi:type="dcterms:W3CDTF">2016-09-23T01:11:08Z</dcterms:modified>
</cp:coreProperties>
</file>